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7772400" cy="10058400"/>
  <p:notesSz cx="7772400" cy="10058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219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0" y="0"/>
                </a:moveTo>
                <a:lnTo>
                  <a:pt x="7772400" y="0"/>
                </a:ln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04082" y="947533"/>
            <a:ext cx="5164234" cy="1112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0092" y="2415152"/>
            <a:ext cx="7372215" cy="41198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xtinguidoresdeguanajuato@yahoo.com.m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g"/><Relationship Id="rId11" Type="http://schemas.openxmlformats.org/officeDocument/2006/relationships/image" Target="../media/image24.png"/><Relationship Id="rId5" Type="http://schemas.openxmlformats.org/officeDocument/2006/relationships/image" Target="../media/image18.jp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40.png"/><Relationship Id="rId21" Type="http://schemas.openxmlformats.org/officeDocument/2006/relationships/image" Target="../media/image56.pn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2" Type="http://schemas.openxmlformats.org/officeDocument/2006/relationships/image" Target="../media/image39.png"/><Relationship Id="rId16" Type="http://schemas.microsoft.com/office/2007/relationships/hdphoto" Target="../media/hdphoto3.wdp"/><Relationship Id="rId20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59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8.png"/><Relationship Id="rId10" Type="http://schemas.openxmlformats.org/officeDocument/2006/relationships/image" Target="../media/image46.png"/><Relationship Id="rId19" Type="http://schemas.openxmlformats.org/officeDocument/2006/relationships/image" Target="../media/image54.jpeg"/><Relationship Id="rId4" Type="http://schemas.microsoft.com/office/2007/relationships/hdphoto" Target="../media/hdphoto2.wdp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7.png"/><Relationship Id="rId27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7772400" y="9758604"/>
                </a:moveTo>
                <a:lnTo>
                  <a:pt x="0" y="9758604"/>
                </a:lnTo>
                <a:lnTo>
                  <a:pt x="0" y="10058400"/>
                </a:lnTo>
                <a:lnTo>
                  <a:pt x="7772400" y="10058400"/>
                </a:lnTo>
                <a:lnTo>
                  <a:pt x="7772400" y="9758604"/>
                </a:lnTo>
                <a:close/>
              </a:path>
              <a:path w="7772400" h="10058400">
                <a:moveTo>
                  <a:pt x="7772400" y="0"/>
                </a:moveTo>
                <a:lnTo>
                  <a:pt x="0" y="0"/>
                </a:lnTo>
                <a:lnTo>
                  <a:pt x="0" y="294563"/>
                </a:lnTo>
                <a:lnTo>
                  <a:pt x="7772400" y="294563"/>
                </a:lnTo>
                <a:lnTo>
                  <a:pt x="7772400" y="0"/>
                </a:lnTo>
                <a:close/>
              </a:path>
            </a:pathLst>
          </a:custGeom>
          <a:solidFill>
            <a:srgbClr val="CC13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8423" y="607001"/>
            <a:ext cx="739965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-10" dirty="0"/>
              <a:t>EXTINTORES</a:t>
            </a:r>
            <a:r>
              <a:rPr sz="3800" spc="-5" dirty="0"/>
              <a:t> DE</a:t>
            </a:r>
            <a:r>
              <a:rPr sz="3800" spc="-10" dirty="0"/>
              <a:t> </a:t>
            </a:r>
            <a:r>
              <a:rPr sz="3800" spc="-40" dirty="0"/>
              <a:t>GUANAJUATO</a:t>
            </a:r>
            <a:endParaRPr sz="3800"/>
          </a:p>
        </p:txBody>
      </p:sp>
      <p:sp>
        <p:nvSpPr>
          <p:cNvPr id="4" name="object 4"/>
          <p:cNvSpPr txBox="1"/>
          <p:nvPr/>
        </p:nvSpPr>
        <p:spPr>
          <a:xfrm>
            <a:off x="1657969" y="1440290"/>
            <a:ext cx="4443095" cy="788035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607695" marR="5080" indent="-595630">
              <a:lnSpc>
                <a:spcPts val="2740"/>
              </a:lnSpc>
              <a:spcBef>
                <a:spcPts val="630"/>
              </a:spcBef>
            </a:pPr>
            <a:r>
              <a:rPr sz="2700" b="1" spc="10" dirty="0">
                <a:solidFill>
                  <a:srgbClr val="231F20"/>
                </a:solidFill>
                <a:latin typeface="Arial"/>
                <a:cs typeface="Arial"/>
              </a:rPr>
              <a:t>Estamos</a:t>
            </a:r>
            <a:r>
              <a:rPr sz="27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700" b="1" spc="10" dirty="0">
                <a:solidFill>
                  <a:srgbClr val="231F20"/>
                </a:solidFill>
                <a:latin typeface="Arial"/>
                <a:cs typeface="Arial"/>
              </a:rPr>
              <a:t>Certiﬁcados</a:t>
            </a:r>
            <a:r>
              <a:rPr sz="27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700" b="1" spc="1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27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700" b="1" spc="5" dirty="0">
                <a:solidFill>
                  <a:srgbClr val="231F20"/>
                </a:solidFill>
                <a:latin typeface="Arial"/>
                <a:cs typeface="Arial"/>
              </a:rPr>
              <a:t>la </a:t>
            </a:r>
            <a:r>
              <a:rPr sz="2700" b="1" spc="-7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700" b="1" spc="15" dirty="0">
                <a:solidFill>
                  <a:srgbClr val="231F20"/>
                </a:solidFill>
                <a:latin typeface="Arial"/>
                <a:cs typeface="Arial"/>
              </a:rPr>
              <a:t>NOM</a:t>
            </a:r>
            <a:r>
              <a:rPr sz="27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700" b="1" spc="10" dirty="0">
                <a:solidFill>
                  <a:srgbClr val="231F20"/>
                </a:solidFill>
                <a:latin typeface="Arial"/>
                <a:cs typeface="Arial"/>
              </a:rPr>
              <a:t>154</a:t>
            </a:r>
            <a:r>
              <a:rPr sz="27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700" b="1" spc="10" dirty="0">
                <a:solidFill>
                  <a:srgbClr val="231F20"/>
                </a:solidFill>
                <a:latin typeface="Arial"/>
                <a:cs typeface="Arial"/>
              </a:rPr>
              <a:t>SCFI</a:t>
            </a:r>
            <a:r>
              <a:rPr sz="27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700" b="1" spc="10" dirty="0">
                <a:solidFill>
                  <a:srgbClr val="231F20"/>
                </a:solidFill>
                <a:latin typeface="Arial"/>
                <a:cs typeface="Arial"/>
              </a:rPr>
              <a:t>2005</a:t>
            </a:r>
            <a:endParaRPr sz="27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115939" y="2519499"/>
            <a:ext cx="5656893" cy="5449440"/>
            <a:chOff x="2115939" y="2519499"/>
            <a:chExt cx="5656893" cy="5449440"/>
          </a:xfrm>
        </p:grpSpPr>
        <p:sp>
          <p:nvSpPr>
            <p:cNvPr id="6" name="object 6"/>
            <p:cNvSpPr/>
            <p:nvPr/>
          </p:nvSpPr>
          <p:spPr>
            <a:xfrm>
              <a:off x="6650986" y="6709099"/>
              <a:ext cx="1121410" cy="1259840"/>
            </a:xfrm>
            <a:custGeom>
              <a:avLst/>
              <a:gdLst/>
              <a:ahLst/>
              <a:cxnLst/>
              <a:rect l="l" t="t" r="r" b="b"/>
              <a:pathLst>
                <a:path w="1121409" h="1259840">
                  <a:moveTo>
                    <a:pt x="1121413" y="0"/>
                  </a:moveTo>
                  <a:lnTo>
                    <a:pt x="0" y="625716"/>
                  </a:lnTo>
                  <a:lnTo>
                    <a:pt x="1121413" y="1259560"/>
                  </a:lnTo>
                  <a:lnTo>
                    <a:pt x="1121413" y="0"/>
                  </a:lnTo>
                  <a:close/>
                </a:path>
              </a:pathLst>
            </a:custGeom>
            <a:solidFill>
              <a:srgbClr val="FF64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067109" y="5816675"/>
              <a:ext cx="2705100" cy="1555750"/>
            </a:xfrm>
            <a:custGeom>
              <a:avLst/>
              <a:gdLst/>
              <a:ahLst/>
              <a:cxnLst/>
              <a:rect l="l" t="t" r="r" b="b"/>
              <a:pathLst>
                <a:path w="2705100" h="1555750">
                  <a:moveTo>
                    <a:pt x="1221028" y="1555330"/>
                  </a:moveTo>
                  <a:lnTo>
                    <a:pt x="1004951" y="546303"/>
                  </a:lnTo>
                  <a:lnTo>
                    <a:pt x="0" y="234416"/>
                  </a:lnTo>
                  <a:lnTo>
                    <a:pt x="1221028" y="1555330"/>
                  </a:lnTo>
                  <a:close/>
                </a:path>
                <a:path w="2705100" h="1555750">
                  <a:moveTo>
                    <a:pt x="2705011" y="417880"/>
                  </a:moveTo>
                  <a:lnTo>
                    <a:pt x="1693951" y="0"/>
                  </a:lnTo>
                  <a:lnTo>
                    <a:pt x="1004951" y="546303"/>
                  </a:lnTo>
                  <a:lnTo>
                    <a:pt x="2705011" y="546303"/>
                  </a:lnTo>
                  <a:lnTo>
                    <a:pt x="2705011" y="417880"/>
                  </a:lnTo>
                  <a:close/>
                </a:path>
              </a:pathLst>
            </a:custGeom>
            <a:solidFill>
              <a:srgbClr val="A108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067112" y="5816667"/>
              <a:ext cx="1694180" cy="544830"/>
            </a:xfrm>
            <a:custGeom>
              <a:avLst/>
              <a:gdLst/>
              <a:ahLst/>
              <a:cxnLst/>
              <a:rect l="l" t="t" r="r" b="b"/>
              <a:pathLst>
                <a:path w="1694179" h="544829">
                  <a:moveTo>
                    <a:pt x="1693950" y="0"/>
                  </a:moveTo>
                  <a:lnTo>
                    <a:pt x="0" y="234425"/>
                  </a:lnTo>
                  <a:lnTo>
                    <a:pt x="1004957" y="544262"/>
                  </a:lnTo>
                  <a:lnTo>
                    <a:pt x="1693950" y="0"/>
                  </a:lnTo>
                  <a:close/>
                </a:path>
              </a:pathLst>
            </a:custGeom>
            <a:solidFill>
              <a:srgbClr val="CC13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16717" y="6051092"/>
              <a:ext cx="3251835" cy="1321435"/>
            </a:xfrm>
            <a:custGeom>
              <a:avLst/>
              <a:gdLst/>
              <a:ahLst/>
              <a:cxnLst/>
              <a:rect l="l" t="t" r="r" b="b"/>
              <a:pathLst>
                <a:path w="3251834" h="1321434">
                  <a:moveTo>
                    <a:pt x="1771421" y="1320914"/>
                  </a:moveTo>
                  <a:lnTo>
                    <a:pt x="550392" y="0"/>
                  </a:lnTo>
                  <a:lnTo>
                    <a:pt x="0" y="320052"/>
                  </a:lnTo>
                  <a:lnTo>
                    <a:pt x="1771421" y="1320914"/>
                  </a:lnTo>
                  <a:close/>
                </a:path>
                <a:path w="3251834" h="1321434">
                  <a:moveTo>
                    <a:pt x="3251314" y="311886"/>
                  </a:moveTo>
                  <a:lnTo>
                    <a:pt x="1555343" y="311886"/>
                  </a:lnTo>
                  <a:lnTo>
                    <a:pt x="1771421" y="1320914"/>
                  </a:lnTo>
                  <a:lnTo>
                    <a:pt x="3251314" y="485165"/>
                  </a:lnTo>
                  <a:lnTo>
                    <a:pt x="3251314" y="311886"/>
                  </a:lnTo>
                  <a:close/>
                </a:path>
              </a:pathLst>
            </a:custGeom>
            <a:solidFill>
              <a:srgbClr val="FF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04496" y="4332700"/>
              <a:ext cx="562610" cy="2038985"/>
            </a:xfrm>
            <a:custGeom>
              <a:avLst/>
              <a:gdLst/>
              <a:ahLst/>
              <a:cxnLst/>
              <a:rect l="l" t="t" r="r" b="b"/>
              <a:pathLst>
                <a:path w="562610" h="2038985">
                  <a:moveTo>
                    <a:pt x="0" y="0"/>
                  </a:moveTo>
                  <a:lnTo>
                    <a:pt x="12228" y="2038438"/>
                  </a:lnTo>
                  <a:lnTo>
                    <a:pt x="562615" y="17183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4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761062" y="4609929"/>
              <a:ext cx="1011555" cy="1624965"/>
            </a:xfrm>
            <a:custGeom>
              <a:avLst/>
              <a:gdLst/>
              <a:ahLst/>
              <a:cxnLst/>
              <a:rect l="l" t="t" r="r" b="b"/>
              <a:pathLst>
                <a:path w="1011554" h="1624964">
                  <a:moveTo>
                    <a:pt x="760327" y="0"/>
                  </a:moveTo>
                  <a:lnTo>
                    <a:pt x="0" y="1206737"/>
                  </a:lnTo>
                  <a:lnTo>
                    <a:pt x="1011067" y="1624618"/>
                  </a:lnTo>
                  <a:lnTo>
                    <a:pt x="1009018" y="847990"/>
                  </a:lnTo>
                  <a:lnTo>
                    <a:pt x="760327" y="0"/>
                  </a:lnTo>
                  <a:close/>
                </a:path>
              </a:pathLst>
            </a:custGeom>
            <a:solidFill>
              <a:srgbClr val="8032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067112" y="4609929"/>
              <a:ext cx="2454275" cy="1441450"/>
            </a:xfrm>
            <a:custGeom>
              <a:avLst/>
              <a:gdLst/>
              <a:ahLst/>
              <a:cxnLst/>
              <a:rect l="l" t="t" r="r" b="b"/>
              <a:pathLst>
                <a:path w="2454275" h="1441450">
                  <a:moveTo>
                    <a:pt x="2454277" y="0"/>
                  </a:moveTo>
                  <a:lnTo>
                    <a:pt x="0" y="1441162"/>
                  </a:lnTo>
                  <a:lnTo>
                    <a:pt x="1693950" y="1206737"/>
                  </a:lnTo>
                  <a:lnTo>
                    <a:pt x="2454277" y="0"/>
                  </a:lnTo>
                  <a:close/>
                </a:path>
              </a:pathLst>
            </a:custGeom>
            <a:solidFill>
              <a:srgbClr val="A108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504487" y="4332706"/>
              <a:ext cx="3268345" cy="1718945"/>
            </a:xfrm>
            <a:custGeom>
              <a:avLst/>
              <a:gdLst/>
              <a:ahLst/>
              <a:cxnLst/>
              <a:rect l="l" t="t" r="r" b="b"/>
              <a:pathLst>
                <a:path w="3268345" h="1718945">
                  <a:moveTo>
                    <a:pt x="757275" y="573824"/>
                  </a:moveTo>
                  <a:lnTo>
                    <a:pt x="0" y="0"/>
                  </a:lnTo>
                  <a:lnTo>
                    <a:pt x="562622" y="1718386"/>
                  </a:lnTo>
                  <a:lnTo>
                    <a:pt x="757275" y="573824"/>
                  </a:lnTo>
                  <a:close/>
                </a:path>
                <a:path w="3268345" h="1718945">
                  <a:moveTo>
                    <a:pt x="3267913" y="144221"/>
                  </a:moveTo>
                  <a:lnTo>
                    <a:pt x="3016897" y="277228"/>
                  </a:lnTo>
                  <a:lnTo>
                    <a:pt x="3267913" y="1109268"/>
                  </a:lnTo>
                  <a:lnTo>
                    <a:pt x="3267913" y="144221"/>
                  </a:lnTo>
                  <a:close/>
                </a:path>
              </a:pathLst>
            </a:custGeom>
            <a:solidFill>
              <a:srgbClr val="FF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067112" y="4609929"/>
              <a:ext cx="2454275" cy="1441450"/>
            </a:xfrm>
            <a:custGeom>
              <a:avLst/>
              <a:gdLst/>
              <a:ahLst/>
              <a:cxnLst/>
              <a:rect l="l" t="t" r="r" b="b"/>
              <a:pathLst>
                <a:path w="2454275" h="1441450">
                  <a:moveTo>
                    <a:pt x="2454277" y="0"/>
                  </a:moveTo>
                  <a:lnTo>
                    <a:pt x="194661" y="296597"/>
                  </a:lnTo>
                  <a:lnTo>
                    <a:pt x="0" y="1441162"/>
                  </a:lnTo>
                  <a:lnTo>
                    <a:pt x="2454277" y="0"/>
                  </a:lnTo>
                  <a:close/>
                </a:path>
              </a:pathLst>
            </a:custGeom>
            <a:solidFill>
              <a:srgbClr val="CC13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04496" y="3332854"/>
              <a:ext cx="1776730" cy="1574165"/>
            </a:xfrm>
            <a:custGeom>
              <a:avLst/>
              <a:gdLst/>
              <a:ahLst/>
              <a:cxnLst/>
              <a:rect l="l" t="t" r="r" b="b"/>
              <a:pathLst>
                <a:path w="1776729" h="1574164">
                  <a:moveTo>
                    <a:pt x="1776498" y="0"/>
                  </a:moveTo>
                  <a:lnTo>
                    <a:pt x="0" y="999845"/>
                  </a:lnTo>
                  <a:lnTo>
                    <a:pt x="757276" y="1573672"/>
                  </a:lnTo>
                  <a:lnTo>
                    <a:pt x="1776498" y="0"/>
                  </a:lnTo>
                  <a:close/>
                </a:path>
              </a:pathLst>
            </a:custGeom>
            <a:solidFill>
              <a:srgbClr val="FF64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261773" y="3332854"/>
              <a:ext cx="2259965" cy="1574165"/>
            </a:xfrm>
            <a:custGeom>
              <a:avLst/>
              <a:gdLst/>
              <a:ahLst/>
              <a:cxnLst/>
              <a:rect l="l" t="t" r="r" b="b"/>
              <a:pathLst>
                <a:path w="2259965" h="1574164">
                  <a:moveTo>
                    <a:pt x="1019221" y="0"/>
                  </a:moveTo>
                  <a:lnTo>
                    <a:pt x="0" y="1573672"/>
                  </a:lnTo>
                  <a:lnTo>
                    <a:pt x="2259615" y="1277075"/>
                  </a:lnTo>
                  <a:lnTo>
                    <a:pt x="1019221" y="0"/>
                  </a:lnTo>
                  <a:close/>
                </a:path>
              </a:pathLst>
            </a:custGeom>
            <a:solidFill>
              <a:srgbClr val="FF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280988" y="2679102"/>
              <a:ext cx="1491615" cy="1931035"/>
            </a:xfrm>
            <a:custGeom>
              <a:avLst/>
              <a:gdLst/>
              <a:ahLst/>
              <a:cxnLst/>
              <a:rect l="l" t="t" r="r" b="b"/>
              <a:pathLst>
                <a:path w="1491615" h="1931035">
                  <a:moveTo>
                    <a:pt x="1481937" y="0"/>
                  </a:moveTo>
                  <a:lnTo>
                    <a:pt x="364871" y="644156"/>
                  </a:lnTo>
                  <a:lnTo>
                    <a:pt x="1481937" y="1280147"/>
                  </a:lnTo>
                  <a:lnTo>
                    <a:pt x="1481937" y="0"/>
                  </a:lnTo>
                  <a:close/>
                </a:path>
                <a:path w="1491615" h="1931035">
                  <a:moveTo>
                    <a:pt x="1491411" y="1482763"/>
                  </a:moveTo>
                  <a:lnTo>
                    <a:pt x="0" y="653757"/>
                  </a:lnTo>
                  <a:lnTo>
                    <a:pt x="1240396" y="1930831"/>
                  </a:lnTo>
                  <a:lnTo>
                    <a:pt x="1491411" y="1797824"/>
                  </a:lnTo>
                  <a:lnTo>
                    <a:pt x="1491411" y="1482763"/>
                  </a:lnTo>
                  <a:close/>
                </a:path>
              </a:pathLst>
            </a:custGeom>
            <a:solidFill>
              <a:srgbClr val="FF64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920452" y="4547772"/>
              <a:ext cx="1410970" cy="1590040"/>
            </a:xfrm>
            <a:custGeom>
              <a:avLst/>
              <a:gdLst/>
              <a:ahLst/>
              <a:cxnLst/>
              <a:rect l="l" t="t" r="r" b="b"/>
              <a:pathLst>
                <a:path w="1410970" h="1590039">
                  <a:moveTo>
                    <a:pt x="1410602" y="0"/>
                  </a:moveTo>
                  <a:lnTo>
                    <a:pt x="0" y="815374"/>
                  </a:lnTo>
                  <a:lnTo>
                    <a:pt x="1410602" y="1589982"/>
                  </a:lnTo>
                  <a:lnTo>
                    <a:pt x="1410602" y="0"/>
                  </a:lnTo>
                  <a:close/>
                </a:path>
              </a:pathLst>
            </a:custGeom>
            <a:solidFill>
              <a:srgbClr val="CC13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15939" y="2519499"/>
              <a:ext cx="2215483" cy="173709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613296" y="7754549"/>
            <a:ext cx="6546850" cy="2090420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 marR="5080" indent="147320">
              <a:lnSpc>
                <a:spcPct val="71200"/>
              </a:lnSpc>
              <a:spcBef>
                <a:spcPts val="790"/>
              </a:spcBef>
            </a:pP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Empresa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con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mas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20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años de experiencia dando </a:t>
            </a:r>
            <a:r>
              <a:rPr sz="2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protección</a:t>
            </a:r>
            <a:r>
              <a:rPr sz="20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contra</a:t>
            </a:r>
            <a:r>
              <a:rPr sz="2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incidentes</a:t>
            </a:r>
            <a:r>
              <a:rPr sz="2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causados</a:t>
            </a:r>
            <a:r>
              <a:rPr sz="20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por</a:t>
            </a:r>
            <a:r>
              <a:rPr sz="2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incendios.</a:t>
            </a:r>
            <a:endParaRPr sz="2000" dirty="0">
              <a:latin typeface="Arial"/>
              <a:cs typeface="Arial"/>
            </a:endParaRPr>
          </a:p>
          <a:p>
            <a:pPr marL="307975" algn="ctr">
              <a:lnSpc>
                <a:spcPts val="12145"/>
              </a:lnSpc>
            </a:pPr>
            <a:r>
              <a:rPr sz="10450" spc="5" dirty="0">
                <a:solidFill>
                  <a:srgbClr val="231F20"/>
                </a:solidFill>
                <a:latin typeface="Arial MT"/>
                <a:cs typeface="Arial MT"/>
              </a:rPr>
              <a:t>202</a:t>
            </a:r>
            <a:r>
              <a:rPr lang="es-MX" sz="10450" spc="5" dirty="0">
                <a:solidFill>
                  <a:srgbClr val="231F20"/>
                </a:solidFill>
                <a:latin typeface="Arial MT"/>
                <a:cs typeface="Arial MT"/>
              </a:rPr>
              <a:t>4</a:t>
            </a:r>
            <a:endParaRPr sz="10450" dirty="0">
              <a:latin typeface="Arial MT"/>
              <a:cs typeface="Arial MT"/>
            </a:endParaRPr>
          </a:p>
        </p:txBody>
      </p:sp>
      <p:pic>
        <p:nvPicPr>
          <p:cNvPr id="22" name="Imagen 21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0407CF85-8A00-1BFE-FEDC-C919E5CF1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962400"/>
            <a:ext cx="1085399" cy="1901245"/>
          </a:xfrm>
          <a:prstGeom prst="rect">
            <a:avLst/>
          </a:prstGeom>
        </p:spPr>
      </p:pic>
      <p:pic>
        <p:nvPicPr>
          <p:cNvPr id="1026" name="Picture 2" descr="BIENVENIDO A CANACINTRA">
            <a:extLst>
              <a:ext uri="{FF2B5EF4-FFF2-40B4-BE49-F238E27FC236}">
                <a16:creationId xmlns:a16="http://schemas.microsoft.com/office/drawing/2014/main" id="{CEBC19EF-1C9F-D512-2FC8-AC040D94C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4" b="92268" l="9653" r="89961">
                        <a14:foregroundMark x1="34749" y1="37113" x2="34749" y2="37113"/>
                        <a14:foregroundMark x1="44402" y1="16495" x2="68340" y2="33505"/>
                        <a14:foregroundMark x1="18533" y1="78866" x2="77220" y2="83505"/>
                        <a14:foregroundMark x1="79923" y1="83505" x2="15444" y2="85567"/>
                        <a14:foregroundMark x1="16602" y1="80412" x2="61776" y2="75773"/>
                        <a14:foregroundMark x1="61776" y1="75773" x2="69884" y2="87629"/>
                        <a14:foregroundMark x1="16988" y1="85567" x2="76448" y2="87629"/>
                        <a14:foregroundMark x1="76448" y1="87629" x2="82625" y2="85567"/>
                        <a14:foregroundMark x1="79151" y1="83505" x2="53668" y2="82990"/>
                        <a14:foregroundMark x1="70270" y1="80412" x2="89575" y2="80412"/>
                        <a14:foregroundMark x1="44015" y1="87629" x2="13514" y2="77835"/>
                        <a14:foregroundMark x1="20077" y1="81443" x2="16216" y2="92268"/>
                        <a14:foregroundMark x1="87645" y1="86082" x2="87645" y2="82990"/>
                        <a14:foregroundMark x1="77606" y1="55670" x2="30116" y2="33505"/>
                        <a14:foregroundMark x1="30116" y1="33505" x2="29730" y2="23711"/>
                        <a14:foregroundMark x1="63707" y1="38660" x2="49035" y2="56186"/>
                        <a14:foregroundMark x1="54826" y1="34536" x2="35135" y2="17010"/>
                        <a14:foregroundMark x1="34363" y1="21134" x2="73745" y2="40722"/>
                        <a14:foregroundMark x1="72587" y1="63918" x2="28185" y2="90206"/>
                        <a14:foregroundMark x1="28185" y1="90206" x2="19305" y2="88660"/>
                        <a14:foregroundMark x1="39382" y1="85052" x2="10811" y2="82990"/>
                        <a14:foregroundMark x1="19305" y1="88660" x2="13900" y2="79381"/>
                        <a14:foregroundMark x1="16216" y1="90206" x2="13514" y2="79381"/>
                        <a14:foregroundMark x1="16216" y1="84536" x2="12741" y2="86082"/>
                        <a14:foregroundMark x1="68726" y1="77835" x2="58687" y2="77835"/>
                        <a14:foregroundMark x1="64093" y1="77835" x2="85714" y2="75773"/>
                        <a14:foregroundMark x1="82239" y1="90722" x2="28958" y2="89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754" y="5801803"/>
            <a:ext cx="1882638" cy="141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09" y="9758595"/>
            <a:ext cx="7767955" cy="300355"/>
          </a:xfrm>
          <a:custGeom>
            <a:avLst/>
            <a:gdLst/>
            <a:ahLst/>
            <a:cxnLst/>
            <a:rect l="l" t="t" r="r" b="b"/>
            <a:pathLst>
              <a:path w="7767955" h="300354">
                <a:moveTo>
                  <a:pt x="7767590" y="0"/>
                </a:moveTo>
                <a:lnTo>
                  <a:pt x="0" y="0"/>
                </a:lnTo>
                <a:lnTo>
                  <a:pt x="0" y="299803"/>
                </a:lnTo>
                <a:lnTo>
                  <a:pt x="7767590" y="299803"/>
                </a:lnTo>
                <a:lnTo>
                  <a:pt x="7767590" y="0"/>
                </a:lnTo>
                <a:close/>
              </a:path>
            </a:pathLst>
          </a:custGeom>
          <a:solidFill>
            <a:srgbClr val="CC13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09" y="0"/>
            <a:ext cx="7767955" cy="294640"/>
          </a:xfrm>
          <a:custGeom>
            <a:avLst/>
            <a:gdLst/>
            <a:ahLst/>
            <a:cxnLst/>
            <a:rect l="l" t="t" r="r" b="b"/>
            <a:pathLst>
              <a:path w="7767955" h="294640">
                <a:moveTo>
                  <a:pt x="0" y="0"/>
                </a:moveTo>
                <a:lnTo>
                  <a:pt x="0" y="294552"/>
                </a:lnTo>
                <a:lnTo>
                  <a:pt x="7767590" y="294552"/>
                </a:lnTo>
                <a:lnTo>
                  <a:pt x="7767590" y="0"/>
                </a:lnTo>
                <a:lnTo>
                  <a:pt x="0" y="0"/>
                </a:lnTo>
                <a:close/>
              </a:path>
            </a:pathLst>
          </a:custGeom>
          <a:solidFill>
            <a:srgbClr val="CC131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" y="1465120"/>
            <a:ext cx="5451475" cy="6508750"/>
            <a:chOff x="3" y="1465120"/>
            <a:chExt cx="5451475" cy="650875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" y="2676146"/>
              <a:ext cx="4858505" cy="529741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20933" y="1465120"/>
              <a:ext cx="3130530" cy="245455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734160" y="8626646"/>
            <a:ext cx="4300220" cy="853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Móvil.</a:t>
            </a:r>
            <a:r>
              <a:rPr sz="16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31F20"/>
                </a:solidFill>
                <a:latin typeface="Arial"/>
                <a:cs typeface="Arial"/>
              </a:rPr>
              <a:t>461</a:t>
            </a:r>
            <a:r>
              <a:rPr sz="16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s-MX" sz="1600" b="1" spc="-5" dirty="0">
                <a:solidFill>
                  <a:srgbClr val="231F20"/>
                </a:solidFill>
                <a:latin typeface="Arial"/>
                <a:cs typeface="Arial"/>
              </a:rPr>
              <a:t>1209486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3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600" b="1" dirty="0">
                <a:solidFill>
                  <a:srgbClr val="231F20"/>
                </a:solidFill>
                <a:latin typeface="Arial"/>
                <a:cs typeface="Arial"/>
                <a:hlinkClick r:id="rId4"/>
              </a:rPr>
              <a:t>extinguidoresdeguanajuato@yahoo.com.mx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47800" y="1154508"/>
            <a:ext cx="5683250" cy="518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br>
              <a:rPr lang="es-MX" sz="2400" spc="-5" dirty="0"/>
            </a:br>
            <a:br>
              <a:rPr lang="es-MX" sz="2400" spc="-5" dirty="0"/>
            </a:br>
            <a:br>
              <a:rPr lang="es-MX" sz="2400" spc="-5" dirty="0"/>
            </a:br>
            <a:br>
              <a:rPr lang="es-MX" sz="2400" spc="-5" dirty="0"/>
            </a:br>
            <a:br>
              <a:rPr lang="es-MX" sz="2400" spc="-5" dirty="0"/>
            </a:br>
            <a:br>
              <a:rPr lang="es-MX" sz="2400" spc="-5" dirty="0"/>
            </a:br>
            <a:br>
              <a:rPr lang="es-MX" sz="2400" spc="-5" dirty="0"/>
            </a:br>
            <a:br>
              <a:rPr lang="es-MX" sz="2400" spc="-5" dirty="0"/>
            </a:br>
            <a:br>
              <a:rPr lang="es-MX" sz="2400" spc="-5" dirty="0"/>
            </a:br>
            <a:br>
              <a:rPr lang="es-MX" sz="2400" spc="-5" dirty="0"/>
            </a:br>
            <a:br>
              <a:rPr lang="es-MX" sz="2400" spc="-5" dirty="0"/>
            </a:br>
            <a:r>
              <a:rPr sz="2400" spc="-5" dirty="0"/>
              <a:t>Dictamen </a:t>
            </a:r>
            <a:r>
              <a:rPr sz="2400" dirty="0"/>
              <a:t>TCI </a:t>
            </a:r>
            <a:r>
              <a:rPr sz="2400" spc="-5" dirty="0"/>
              <a:t>441</a:t>
            </a:r>
            <a:br>
              <a:rPr lang="es-MX" sz="2400" spc="-5" dirty="0"/>
            </a:br>
            <a:br>
              <a:rPr lang="es-MX" sz="2400" spc="-5" dirty="0"/>
            </a:br>
            <a:r>
              <a:rPr sz="2400" spc="-5" dirty="0"/>
              <a:t> </a:t>
            </a:r>
            <a:r>
              <a:rPr sz="2400" dirty="0"/>
              <a:t>NOM</a:t>
            </a:r>
            <a:r>
              <a:rPr sz="2400" spc="-5" dirty="0"/>
              <a:t> 154</a:t>
            </a:r>
            <a:r>
              <a:rPr sz="2400" dirty="0"/>
              <a:t> SCFI </a:t>
            </a:r>
            <a:r>
              <a:rPr sz="2400" spc="-5" dirty="0"/>
              <a:t>2005</a:t>
            </a:r>
            <a:endParaRPr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810" y="0"/>
            <a:ext cx="7780020" cy="10066020"/>
            <a:chOff x="-3810" y="0"/>
            <a:chExt cx="7780020" cy="100660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44078" y="7425989"/>
              <a:ext cx="2828321" cy="263241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7772400" cy="10058400"/>
            </a:xfrm>
            <a:custGeom>
              <a:avLst/>
              <a:gdLst/>
              <a:ahLst/>
              <a:cxnLst/>
              <a:rect l="l" t="t" r="r" b="b"/>
              <a:pathLst>
                <a:path w="7772400" h="10058400">
                  <a:moveTo>
                    <a:pt x="0" y="0"/>
                  </a:moveTo>
                  <a:lnTo>
                    <a:pt x="7772400" y="0"/>
                  </a:lnTo>
                  <a:lnTo>
                    <a:pt x="7772400" y="10058400"/>
                  </a:lnTo>
                  <a:lnTo>
                    <a:pt x="0" y="10058400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7772400" cy="10058400"/>
            </a:xfrm>
            <a:custGeom>
              <a:avLst/>
              <a:gdLst/>
              <a:ahLst/>
              <a:cxnLst/>
              <a:rect l="l" t="t" r="r" b="b"/>
              <a:pathLst>
                <a:path w="7772400" h="10058400">
                  <a:moveTo>
                    <a:pt x="7772400" y="9758604"/>
                  </a:moveTo>
                  <a:lnTo>
                    <a:pt x="0" y="9758604"/>
                  </a:lnTo>
                  <a:lnTo>
                    <a:pt x="0" y="10058400"/>
                  </a:lnTo>
                  <a:lnTo>
                    <a:pt x="7772400" y="10058400"/>
                  </a:lnTo>
                  <a:lnTo>
                    <a:pt x="7772400" y="9758604"/>
                  </a:lnTo>
                  <a:close/>
                </a:path>
                <a:path w="7772400" h="10058400">
                  <a:moveTo>
                    <a:pt x="7772400" y="0"/>
                  </a:moveTo>
                  <a:lnTo>
                    <a:pt x="0" y="0"/>
                  </a:lnTo>
                  <a:lnTo>
                    <a:pt x="0" y="294563"/>
                  </a:lnTo>
                  <a:lnTo>
                    <a:pt x="7772400" y="294563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CC13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43211" y="945059"/>
            <a:ext cx="12903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/>
              <a:t>MISIÓN</a:t>
            </a:r>
            <a:endParaRPr sz="28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9374" y="2070028"/>
            <a:ext cx="6853651" cy="537275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65637" y="1721704"/>
            <a:ext cx="7239000" cy="568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2005"/>
              </a:lnSpc>
              <a:spcBef>
                <a:spcPts val="100"/>
              </a:spcBef>
            </a:pPr>
            <a:r>
              <a:rPr sz="1900" b="1" dirty="0">
                <a:solidFill>
                  <a:srgbClr val="231F20"/>
                </a:solidFill>
                <a:latin typeface="Calibri"/>
                <a:cs typeface="Calibri"/>
              </a:rPr>
              <a:t>Brindar</a:t>
            </a: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 alta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atención </a:t>
            </a:r>
            <a:r>
              <a:rPr sz="1900" b="1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 nuestros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 clientes,</a:t>
            </a: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231F20"/>
                </a:solidFill>
                <a:latin typeface="Calibri"/>
                <a:cs typeface="Calibri"/>
              </a:rPr>
              <a:t>cubriendo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231F20"/>
                </a:solidFill>
                <a:latin typeface="Calibri"/>
                <a:cs typeface="Calibri"/>
              </a:rPr>
              <a:t>sus</a:t>
            </a: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231F20"/>
                </a:solidFill>
                <a:latin typeface="Calibri"/>
                <a:cs typeface="Calibri"/>
              </a:rPr>
              <a:t>necesidades</a:t>
            </a: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231F20"/>
                </a:solidFill>
                <a:latin typeface="Calibri"/>
                <a:cs typeface="Calibri"/>
              </a:rPr>
              <a:t>en</a:t>
            </a:r>
            <a:endParaRPr sz="1900">
              <a:latin typeface="Calibri"/>
              <a:cs typeface="Calibri"/>
            </a:endParaRPr>
          </a:p>
          <a:p>
            <a:pPr marL="1426845" marR="1419225" algn="ctr">
              <a:lnSpc>
                <a:spcPct val="76000"/>
              </a:lnSpc>
              <a:spcBef>
                <a:spcPts val="270"/>
              </a:spcBef>
            </a:pP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protección</a:t>
            </a:r>
            <a:r>
              <a:rPr sz="19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-15" dirty="0">
                <a:solidFill>
                  <a:srgbClr val="231F20"/>
                </a:solidFill>
                <a:latin typeface="Calibri"/>
                <a:cs typeface="Calibri"/>
              </a:rPr>
              <a:t>contra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incendio,</a:t>
            </a:r>
            <a:r>
              <a:rPr sz="19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231F20"/>
                </a:solidFill>
                <a:latin typeface="Calibri"/>
                <a:cs typeface="Calibri"/>
              </a:rPr>
              <a:t>cumpliendo</a:t>
            </a:r>
            <a:r>
              <a:rPr sz="19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con </a:t>
            </a:r>
            <a:r>
              <a:rPr sz="1900" b="1" spc="-4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231F20"/>
                </a:solidFill>
                <a:latin typeface="Calibri"/>
                <a:cs typeface="Calibri"/>
              </a:rPr>
              <a:t>los</a:t>
            </a: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requerimientos </a:t>
            </a:r>
            <a:r>
              <a:rPr sz="1900" b="1" dirty="0">
                <a:solidFill>
                  <a:srgbClr val="231F20"/>
                </a:solidFill>
                <a:latin typeface="Calibri"/>
                <a:cs typeface="Calibri"/>
              </a:rPr>
              <a:t>de</a:t>
            </a: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calidad.</a:t>
            </a:r>
            <a:endParaRPr sz="1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950">
              <a:latin typeface="Calibri"/>
              <a:cs typeface="Calibri"/>
            </a:endParaRPr>
          </a:p>
          <a:p>
            <a:pPr marL="31115" algn="ctr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solidFill>
                  <a:srgbClr val="231F20"/>
                </a:solidFill>
                <a:latin typeface="Arial"/>
                <a:cs typeface="Arial"/>
              </a:rPr>
              <a:t>VISIÓN</a:t>
            </a:r>
            <a:endParaRPr sz="2800">
              <a:latin typeface="Arial"/>
              <a:cs typeface="Arial"/>
            </a:endParaRPr>
          </a:p>
          <a:p>
            <a:pPr marL="12065" marR="5080" algn="ctr">
              <a:lnSpc>
                <a:spcPts val="1950"/>
              </a:lnSpc>
              <a:spcBef>
                <a:spcPts val="2395"/>
              </a:spcBef>
            </a:pP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Ser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una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los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 mejores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proveedores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la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región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Laja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Bajío, </a:t>
            </a:r>
            <a:r>
              <a:rPr sz="2000" b="1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cumpliendo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las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expectativas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de nuestros clientes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600">
              <a:latin typeface="Arial"/>
              <a:cs typeface="Arial"/>
            </a:endParaRPr>
          </a:p>
          <a:p>
            <a:pPr marL="20320" algn="ctr">
              <a:lnSpc>
                <a:spcPct val="100000"/>
              </a:lnSpc>
            </a:pPr>
            <a:r>
              <a:rPr sz="2800" b="1" spc="-30" dirty="0">
                <a:solidFill>
                  <a:srgbClr val="231F20"/>
                </a:solidFill>
                <a:latin typeface="Arial"/>
                <a:cs typeface="Arial"/>
              </a:rPr>
              <a:t>VALORES</a:t>
            </a:r>
            <a:endParaRPr sz="2800">
              <a:latin typeface="Arial"/>
              <a:cs typeface="Arial"/>
            </a:endParaRPr>
          </a:p>
          <a:p>
            <a:pPr marL="2559685" marR="2540000" algn="ctr">
              <a:lnSpc>
                <a:spcPct val="121400"/>
              </a:lnSpc>
              <a:spcBef>
                <a:spcPts val="530"/>
              </a:spcBef>
            </a:pP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Acompañamiento  Responsabilidad </a:t>
            </a:r>
            <a:r>
              <a:rPr sz="2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Compromiso </a:t>
            </a:r>
            <a:r>
              <a:rPr sz="2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Seriedad </a:t>
            </a:r>
            <a:r>
              <a:rPr sz="2000" b="1" spc="5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Calidad</a:t>
            </a:r>
            <a:endParaRPr sz="2000">
              <a:latin typeface="Arial"/>
              <a:cs typeface="Arial"/>
            </a:endParaRPr>
          </a:p>
          <a:p>
            <a:pPr marL="11430" algn="ctr">
              <a:lnSpc>
                <a:spcPct val="100000"/>
              </a:lnSpc>
              <a:spcBef>
                <a:spcPts val="509"/>
              </a:spcBef>
            </a:pP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Calidez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810" y="0"/>
            <a:ext cx="7780020" cy="10066020"/>
            <a:chOff x="-3599" y="0"/>
            <a:chExt cx="7780020" cy="100660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44078" y="7425990"/>
              <a:ext cx="2828321" cy="263241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7772400" cy="10058400"/>
            </a:xfrm>
            <a:custGeom>
              <a:avLst/>
              <a:gdLst/>
              <a:ahLst/>
              <a:cxnLst/>
              <a:rect l="l" t="t" r="r" b="b"/>
              <a:pathLst>
                <a:path w="7772400" h="10058400">
                  <a:moveTo>
                    <a:pt x="0" y="0"/>
                  </a:moveTo>
                  <a:lnTo>
                    <a:pt x="7772400" y="0"/>
                  </a:lnTo>
                  <a:lnTo>
                    <a:pt x="7772400" y="10058400"/>
                  </a:lnTo>
                  <a:lnTo>
                    <a:pt x="0" y="10058400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7772400" cy="10058400"/>
            </a:xfrm>
            <a:custGeom>
              <a:avLst/>
              <a:gdLst/>
              <a:ahLst/>
              <a:cxnLst/>
              <a:rect l="l" t="t" r="r" b="b"/>
              <a:pathLst>
                <a:path w="7772400" h="10058400">
                  <a:moveTo>
                    <a:pt x="7772400" y="9758604"/>
                  </a:moveTo>
                  <a:lnTo>
                    <a:pt x="0" y="9758604"/>
                  </a:lnTo>
                  <a:lnTo>
                    <a:pt x="0" y="10058400"/>
                  </a:lnTo>
                  <a:lnTo>
                    <a:pt x="7772400" y="10058400"/>
                  </a:lnTo>
                  <a:lnTo>
                    <a:pt x="7772400" y="9758604"/>
                  </a:lnTo>
                  <a:close/>
                </a:path>
                <a:path w="7772400" h="10058400">
                  <a:moveTo>
                    <a:pt x="7772400" y="0"/>
                  </a:moveTo>
                  <a:lnTo>
                    <a:pt x="0" y="0"/>
                  </a:lnTo>
                  <a:lnTo>
                    <a:pt x="0" y="294563"/>
                  </a:lnTo>
                  <a:lnTo>
                    <a:pt x="7772400" y="294563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CC13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374" y="1799573"/>
              <a:ext cx="6853651" cy="537275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340485" marR="5080" indent="-1328420">
              <a:lnSpc>
                <a:spcPts val="4130"/>
              </a:lnSpc>
              <a:spcBef>
                <a:spcPts val="484"/>
              </a:spcBef>
            </a:pPr>
            <a:r>
              <a:rPr spc="-5" dirty="0"/>
              <a:t>Catálogo</a:t>
            </a:r>
            <a:r>
              <a:rPr spc="-45" dirty="0"/>
              <a:t> </a:t>
            </a:r>
            <a:r>
              <a:rPr spc="-5" dirty="0"/>
              <a:t>de</a:t>
            </a:r>
            <a:r>
              <a:rPr spc="-45" dirty="0"/>
              <a:t> </a:t>
            </a:r>
            <a:r>
              <a:rPr spc="-5" dirty="0"/>
              <a:t>Productos </a:t>
            </a:r>
            <a:r>
              <a:rPr spc="-1015" dirty="0"/>
              <a:t> </a:t>
            </a:r>
            <a:r>
              <a:rPr spc="-5" dirty="0"/>
              <a:t>y</a:t>
            </a:r>
            <a:r>
              <a:rPr spc="-15" dirty="0"/>
              <a:t> </a:t>
            </a:r>
            <a:r>
              <a:rPr spc="-5" dirty="0"/>
              <a:t>Servicios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18066" y="2546751"/>
            <a:ext cx="6649720" cy="283337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39700" indent="-127635">
              <a:lnSpc>
                <a:spcPct val="100000"/>
              </a:lnSpc>
              <a:spcBef>
                <a:spcPts val="484"/>
              </a:spcBef>
              <a:buChar char="•"/>
              <a:tabLst>
                <a:tab pos="140335" algn="l"/>
              </a:tabLst>
            </a:pPr>
            <a:r>
              <a:rPr sz="1600" spc="-20" dirty="0">
                <a:solidFill>
                  <a:srgbClr val="231F20"/>
                </a:solidFill>
                <a:latin typeface="Arial MT"/>
                <a:cs typeface="Arial MT"/>
              </a:rPr>
              <a:t>Venta</a:t>
            </a:r>
            <a:r>
              <a:rPr sz="1600" dirty="0">
                <a:solidFill>
                  <a:srgbClr val="231F20"/>
                </a:solidFill>
                <a:latin typeface="Arial MT"/>
                <a:cs typeface="Arial MT"/>
              </a:rPr>
              <a:t> y</a:t>
            </a:r>
            <a:r>
              <a:rPr sz="1600" spc="-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31F20"/>
                </a:solidFill>
                <a:latin typeface="Arial MT"/>
                <a:cs typeface="Arial MT"/>
              </a:rPr>
              <a:t>recarga </a:t>
            </a:r>
            <a:r>
              <a:rPr sz="1600" spc="-5" dirty="0">
                <a:solidFill>
                  <a:srgbClr val="231F20"/>
                </a:solidFill>
                <a:latin typeface="Arial MT"/>
                <a:cs typeface="Arial MT"/>
              </a:rPr>
              <a:t>de</a:t>
            </a:r>
            <a:r>
              <a:rPr sz="16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31F20"/>
                </a:solidFill>
                <a:latin typeface="Arial MT"/>
                <a:cs typeface="Arial MT"/>
              </a:rPr>
              <a:t>equipo</a:t>
            </a:r>
            <a:r>
              <a:rPr sz="16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31F20"/>
                </a:solidFill>
                <a:latin typeface="Arial MT"/>
                <a:cs typeface="Arial MT"/>
              </a:rPr>
              <a:t>contra</a:t>
            </a:r>
            <a:r>
              <a:rPr sz="16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31F20"/>
                </a:solidFill>
                <a:latin typeface="Arial MT"/>
                <a:cs typeface="Arial MT"/>
              </a:rPr>
              <a:t>incendio</a:t>
            </a:r>
            <a:endParaRPr sz="1600" dirty="0">
              <a:latin typeface="Arial MT"/>
              <a:cs typeface="Arial MT"/>
            </a:endParaRPr>
          </a:p>
          <a:p>
            <a:pPr marL="294005" marR="79375" indent="-11430">
              <a:lnSpc>
                <a:spcPct val="120100"/>
              </a:lnSpc>
            </a:pPr>
            <a:r>
              <a:rPr sz="1600" spc="-5" dirty="0">
                <a:solidFill>
                  <a:srgbClr val="231F20"/>
                </a:solidFill>
                <a:latin typeface="Arial MT"/>
                <a:cs typeface="Arial MT"/>
              </a:rPr>
              <a:t>Agentes</a:t>
            </a:r>
            <a:r>
              <a:rPr sz="16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31F20"/>
                </a:solidFill>
                <a:latin typeface="Arial MT"/>
                <a:cs typeface="Arial MT"/>
              </a:rPr>
              <a:t>PQS,</a:t>
            </a:r>
            <a:r>
              <a:rPr sz="16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31F20"/>
                </a:solidFill>
                <a:latin typeface="Arial MT"/>
                <a:cs typeface="Arial MT"/>
              </a:rPr>
              <a:t>Co2,</a:t>
            </a:r>
            <a:r>
              <a:rPr sz="1600" spc="-8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31F20"/>
                </a:solidFill>
                <a:latin typeface="Arial MT"/>
                <a:cs typeface="Arial MT"/>
              </a:rPr>
              <a:t>Agua,</a:t>
            </a:r>
            <a:r>
              <a:rPr sz="16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31F20"/>
                </a:solidFill>
                <a:latin typeface="Arial MT"/>
                <a:cs typeface="Arial MT"/>
              </a:rPr>
              <a:t>Espuma</a:t>
            </a:r>
            <a:r>
              <a:rPr sz="1600" spc="-8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600" spc="-40" dirty="0">
                <a:solidFill>
                  <a:srgbClr val="231F20"/>
                </a:solidFill>
                <a:latin typeface="Arial MT"/>
                <a:cs typeface="Arial MT"/>
              </a:rPr>
              <a:t>AFFF,</a:t>
            </a:r>
            <a:r>
              <a:rPr sz="1600" spc="-8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31F20"/>
                </a:solidFill>
                <a:latin typeface="Arial MT"/>
                <a:cs typeface="Arial MT"/>
              </a:rPr>
              <a:t>AFF</a:t>
            </a:r>
            <a:r>
              <a:rPr sz="1600" spc="-8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31F20"/>
                </a:solidFill>
                <a:latin typeface="Arial MT"/>
                <a:cs typeface="Arial MT"/>
              </a:rPr>
              <a:t>AR,</a:t>
            </a:r>
            <a:r>
              <a:rPr sz="1600" spc="-20" dirty="0">
                <a:solidFill>
                  <a:srgbClr val="231F20"/>
                </a:solidFill>
                <a:latin typeface="Arial MT"/>
                <a:cs typeface="Arial MT"/>
              </a:rPr>
              <a:t> Tipo</a:t>
            </a:r>
            <a:r>
              <a:rPr sz="16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31F20"/>
                </a:solidFill>
                <a:latin typeface="Arial MT"/>
                <a:cs typeface="Arial MT"/>
              </a:rPr>
              <a:t>K,</a:t>
            </a:r>
            <a:r>
              <a:rPr sz="16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31F20"/>
                </a:solidFill>
                <a:latin typeface="Arial MT"/>
                <a:cs typeface="Arial MT"/>
              </a:rPr>
              <a:t>Halotrones </a:t>
            </a:r>
            <a:r>
              <a:rPr sz="1600" spc="-43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31F20"/>
                </a:solidFill>
                <a:latin typeface="Arial MT"/>
                <a:cs typeface="Arial MT"/>
              </a:rPr>
              <a:t>HFC.</a:t>
            </a:r>
            <a:endParaRPr sz="16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200" dirty="0">
              <a:latin typeface="Arial MT"/>
              <a:cs typeface="Arial MT"/>
            </a:endParaRPr>
          </a:p>
          <a:p>
            <a:pPr marL="12700" marR="5080" indent="12700">
              <a:lnSpc>
                <a:spcPct val="107200"/>
              </a:lnSpc>
              <a:spcBef>
                <a:spcPts val="5"/>
              </a:spcBef>
              <a:buChar char="•"/>
              <a:tabLst>
                <a:tab pos="153035" algn="l"/>
              </a:tabLst>
            </a:pPr>
            <a:r>
              <a:rPr sz="1600" spc="-5" dirty="0">
                <a:solidFill>
                  <a:srgbClr val="231F20"/>
                </a:solidFill>
                <a:latin typeface="Arial MT"/>
                <a:cs typeface="Arial MT"/>
              </a:rPr>
              <a:t>Capacitaciones de brigadas, primeros auxilios, evacuación, </a:t>
            </a:r>
            <a:r>
              <a:rPr sz="1600" dirty="0">
                <a:solidFill>
                  <a:srgbClr val="231F20"/>
                </a:solidFill>
                <a:latin typeface="Arial MT"/>
                <a:cs typeface="Arial MT"/>
              </a:rPr>
              <a:t>combate </a:t>
            </a:r>
            <a:r>
              <a:rPr sz="1600" spc="-5" dirty="0">
                <a:solidFill>
                  <a:srgbClr val="231F20"/>
                </a:solidFill>
                <a:latin typeface="Arial MT"/>
                <a:cs typeface="Arial MT"/>
              </a:rPr>
              <a:t>de </a:t>
            </a:r>
            <a:r>
              <a:rPr sz="1600" spc="-43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31F20"/>
                </a:solidFill>
                <a:latin typeface="Arial MT"/>
                <a:cs typeface="Arial MT"/>
              </a:rPr>
              <a:t>incendios, busqueda </a:t>
            </a:r>
            <a:r>
              <a:rPr sz="1600" dirty="0">
                <a:solidFill>
                  <a:srgbClr val="231F20"/>
                </a:solidFill>
                <a:latin typeface="Arial MT"/>
                <a:cs typeface="Arial MT"/>
              </a:rPr>
              <a:t>y rescate, </a:t>
            </a:r>
            <a:r>
              <a:rPr sz="1600" spc="-5" dirty="0">
                <a:solidFill>
                  <a:srgbClr val="231F20"/>
                </a:solidFill>
                <a:latin typeface="Arial MT"/>
                <a:cs typeface="Arial MT"/>
              </a:rPr>
              <a:t>comunicación, LOTO, SGA, trabajo en </a:t>
            </a:r>
            <a:r>
              <a:rPr sz="16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31F20"/>
                </a:solidFill>
                <a:latin typeface="Arial MT"/>
                <a:cs typeface="Arial MT"/>
              </a:rPr>
              <a:t>altutas, implementación de normas </a:t>
            </a:r>
            <a:r>
              <a:rPr sz="1600" dirty="0">
                <a:solidFill>
                  <a:srgbClr val="231F20"/>
                </a:solidFill>
                <a:latin typeface="Arial MT"/>
                <a:cs typeface="Arial MT"/>
              </a:rPr>
              <a:t>mexicanas e </a:t>
            </a:r>
            <a:r>
              <a:rPr sz="1600" spc="-5" dirty="0">
                <a:solidFill>
                  <a:srgbClr val="231F20"/>
                </a:solidFill>
                <a:latin typeface="Arial MT"/>
                <a:cs typeface="Arial MT"/>
              </a:rPr>
              <a:t>ISO, </a:t>
            </a:r>
            <a:r>
              <a:rPr sz="1600" dirty="0">
                <a:solidFill>
                  <a:srgbClr val="231F20"/>
                </a:solidFill>
                <a:latin typeface="Arial MT"/>
                <a:cs typeface="Arial MT"/>
              </a:rPr>
              <a:t>y mas </a:t>
            </a:r>
            <a:r>
              <a:rPr sz="1600" spc="-5" dirty="0">
                <a:solidFill>
                  <a:srgbClr val="231F20"/>
                </a:solidFill>
                <a:latin typeface="Arial MT"/>
                <a:cs typeface="Arial MT"/>
              </a:rPr>
              <a:t>de 80 </a:t>
            </a:r>
            <a:r>
              <a:rPr sz="1600" dirty="0">
                <a:solidFill>
                  <a:srgbClr val="231F20"/>
                </a:solidFill>
                <a:latin typeface="Arial MT"/>
                <a:cs typeface="Arial MT"/>
              </a:rPr>
              <a:t>cursos </a:t>
            </a:r>
            <a:r>
              <a:rPr sz="1600" spc="-43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31F20"/>
                </a:solidFill>
                <a:latin typeface="Arial MT"/>
                <a:cs typeface="Arial MT"/>
              </a:rPr>
              <a:t>mas</a:t>
            </a:r>
            <a:r>
              <a:rPr sz="1600" spc="-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31F20"/>
                </a:solidFill>
                <a:latin typeface="Arial MT"/>
                <a:cs typeface="Arial MT"/>
              </a:rPr>
              <a:t>con</a:t>
            </a:r>
            <a:r>
              <a:rPr sz="1600" spc="-5" dirty="0">
                <a:solidFill>
                  <a:srgbClr val="231F20"/>
                </a:solidFill>
                <a:latin typeface="Arial MT"/>
                <a:cs typeface="Arial MT"/>
              </a:rPr>
              <a:t> DC3.</a:t>
            </a:r>
            <a:endParaRPr sz="16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231F20"/>
              </a:buClr>
              <a:buFont typeface="Arial MT"/>
              <a:buChar char="•"/>
            </a:pPr>
            <a:endParaRPr sz="2150" dirty="0">
              <a:latin typeface="Arial MT"/>
              <a:cs typeface="Arial MT"/>
            </a:endParaRPr>
          </a:p>
          <a:p>
            <a:pPr marL="139700" indent="-127635">
              <a:lnSpc>
                <a:spcPct val="100000"/>
              </a:lnSpc>
              <a:spcBef>
                <a:spcPts val="5"/>
              </a:spcBef>
              <a:buChar char="•"/>
              <a:tabLst>
                <a:tab pos="140335" algn="l"/>
              </a:tabLst>
            </a:pPr>
            <a:r>
              <a:rPr sz="1600" spc="-5" dirty="0">
                <a:solidFill>
                  <a:srgbClr val="231F20"/>
                </a:solidFill>
                <a:latin typeface="Arial MT"/>
                <a:cs typeface="Arial MT"/>
              </a:rPr>
              <a:t>Señalética</a:t>
            </a:r>
            <a:r>
              <a:rPr sz="1600" spc="-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31F20"/>
                </a:solidFill>
                <a:latin typeface="Arial MT"/>
                <a:cs typeface="Arial MT"/>
              </a:rPr>
              <a:t>personalizada</a:t>
            </a:r>
            <a:r>
              <a:rPr sz="1600" spc="-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31F20"/>
                </a:solidFill>
                <a:latin typeface="Arial MT"/>
                <a:cs typeface="Arial MT"/>
              </a:rPr>
              <a:t>y</a:t>
            </a:r>
            <a:r>
              <a:rPr sz="1600" spc="-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31F20"/>
                </a:solidFill>
                <a:latin typeface="Arial MT"/>
                <a:cs typeface="Arial MT"/>
              </a:rPr>
              <a:t>de</a:t>
            </a:r>
            <a:r>
              <a:rPr sz="1600" spc="-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31F20"/>
                </a:solidFill>
                <a:latin typeface="Arial MT"/>
                <a:cs typeface="Arial MT"/>
              </a:rPr>
              <a:t>linea en</a:t>
            </a:r>
            <a:r>
              <a:rPr sz="1600" spc="-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31F20"/>
                </a:solidFill>
                <a:latin typeface="Arial MT"/>
                <a:cs typeface="Arial MT"/>
              </a:rPr>
              <a:t>varios</a:t>
            </a:r>
            <a:r>
              <a:rPr sz="1600" spc="-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31F20"/>
                </a:solidFill>
                <a:latin typeface="Arial MT"/>
                <a:cs typeface="Arial MT"/>
              </a:rPr>
              <a:t>materiales.</a:t>
            </a:r>
            <a:endParaRPr sz="1600" dirty="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8066" y="6352921"/>
            <a:ext cx="43980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0" indent="-127635">
              <a:lnSpc>
                <a:spcPct val="100000"/>
              </a:lnSpc>
              <a:spcBef>
                <a:spcPts val="100"/>
              </a:spcBef>
              <a:buChar char="•"/>
              <a:tabLst>
                <a:tab pos="140335" algn="l"/>
              </a:tabLst>
            </a:pPr>
            <a:r>
              <a:rPr sz="1600" spc="-5" dirty="0">
                <a:solidFill>
                  <a:srgbClr val="231F20"/>
                </a:solidFill>
                <a:latin typeface="Arial MT"/>
                <a:cs typeface="Arial MT"/>
              </a:rPr>
              <a:t>EPP</a:t>
            </a:r>
            <a:r>
              <a:rPr sz="1600" spc="-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31F20"/>
                </a:solidFill>
                <a:latin typeface="Arial MT"/>
                <a:cs typeface="Arial MT"/>
              </a:rPr>
              <a:t>vario</a:t>
            </a:r>
            <a:r>
              <a:rPr sz="1600" spc="-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31F20"/>
                </a:solidFill>
                <a:latin typeface="Arial MT"/>
                <a:cs typeface="Arial MT"/>
              </a:rPr>
              <a:t>como</a:t>
            </a:r>
            <a:r>
              <a:rPr sz="1600" spc="-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31F20"/>
                </a:solidFill>
                <a:latin typeface="Arial MT"/>
                <a:cs typeface="Arial MT"/>
              </a:rPr>
              <a:t>zapatos,</a:t>
            </a:r>
            <a:r>
              <a:rPr sz="1600" spc="-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31F20"/>
                </a:solidFill>
                <a:latin typeface="Arial MT"/>
                <a:cs typeface="Arial MT"/>
              </a:rPr>
              <a:t>guantes,</a:t>
            </a:r>
            <a:r>
              <a:rPr sz="1600" spc="-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31F20"/>
                </a:solidFill>
                <a:latin typeface="Arial MT"/>
                <a:cs typeface="Arial MT"/>
              </a:rPr>
              <a:t>cascos,</a:t>
            </a:r>
            <a:r>
              <a:rPr sz="1600" spc="-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31F20"/>
                </a:solidFill>
                <a:latin typeface="Arial MT"/>
                <a:cs typeface="Arial MT"/>
              </a:rPr>
              <a:t>etc.</a:t>
            </a:r>
            <a:endParaRPr sz="16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4546" y="3005330"/>
            <a:ext cx="5166356" cy="405078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4" y="7476167"/>
            <a:ext cx="7773670" cy="2582545"/>
            <a:chOff x="104" y="7476167"/>
            <a:chExt cx="7773670" cy="2582545"/>
          </a:xfrm>
        </p:grpSpPr>
        <p:sp>
          <p:nvSpPr>
            <p:cNvPr id="4" name="object 4"/>
            <p:cNvSpPr/>
            <p:nvPr/>
          </p:nvSpPr>
          <p:spPr>
            <a:xfrm>
              <a:off x="2835687" y="9840272"/>
              <a:ext cx="4938395" cy="218440"/>
            </a:xfrm>
            <a:custGeom>
              <a:avLst/>
              <a:gdLst/>
              <a:ahLst/>
              <a:cxnLst/>
              <a:rect l="l" t="t" r="r" b="b"/>
              <a:pathLst>
                <a:path w="4938395" h="218440">
                  <a:moveTo>
                    <a:pt x="321955" y="0"/>
                  </a:moveTo>
                  <a:lnTo>
                    <a:pt x="0" y="217566"/>
                  </a:lnTo>
                  <a:lnTo>
                    <a:pt x="4936586" y="218182"/>
                  </a:lnTo>
                  <a:lnTo>
                    <a:pt x="4937799" y="1904"/>
                  </a:lnTo>
                  <a:lnTo>
                    <a:pt x="32195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4" y="7476167"/>
              <a:ext cx="7772400" cy="2581910"/>
            </a:xfrm>
            <a:custGeom>
              <a:avLst/>
              <a:gdLst/>
              <a:ahLst/>
              <a:cxnLst/>
              <a:rect l="l" t="t" r="r" b="b"/>
              <a:pathLst>
                <a:path w="7772400" h="2581909">
                  <a:moveTo>
                    <a:pt x="0" y="0"/>
                  </a:moveTo>
                  <a:lnTo>
                    <a:pt x="3808" y="2575565"/>
                  </a:lnTo>
                  <a:lnTo>
                    <a:pt x="2661947" y="2581577"/>
                  </a:lnTo>
                  <a:lnTo>
                    <a:pt x="3159442" y="2247903"/>
                  </a:lnTo>
                  <a:lnTo>
                    <a:pt x="7769545" y="2247903"/>
                  </a:lnTo>
                  <a:lnTo>
                    <a:pt x="7772295" y="1987645"/>
                  </a:lnTo>
                  <a:lnTo>
                    <a:pt x="7772295" y="1527807"/>
                  </a:lnTo>
                  <a:lnTo>
                    <a:pt x="1509707" y="1527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-219" y="0"/>
            <a:ext cx="7773034" cy="2332990"/>
            <a:chOff x="-219" y="0"/>
            <a:chExt cx="7773034" cy="2332990"/>
          </a:xfrm>
        </p:grpSpPr>
        <p:sp>
          <p:nvSpPr>
            <p:cNvPr id="7" name="object 7"/>
            <p:cNvSpPr/>
            <p:nvPr/>
          </p:nvSpPr>
          <p:spPr>
            <a:xfrm>
              <a:off x="-219" y="481553"/>
              <a:ext cx="5406390" cy="218440"/>
            </a:xfrm>
            <a:custGeom>
              <a:avLst/>
              <a:gdLst/>
              <a:ahLst/>
              <a:cxnLst/>
              <a:rect l="l" t="t" r="r" b="b"/>
              <a:pathLst>
                <a:path w="5406390" h="218440">
                  <a:moveTo>
                    <a:pt x="5053478" y="0"/>
                  </a:moveTo>
                  <a:lnTo>
                    <a:pt x="0" y="1904"/>
                  </a:lnTo>
                  <a:lnTo>
                    <a:pt x="1328" y="218182"/>
                  </a:lnTo>
                  <a:lnTo>
                    <a:pt x="5405958" y="217566"/>
                  </a:lnTo>
                  <a:lnTo>
                    <a:pt x="505347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7772400" cy="2332990"/>
            </a:xfrm>
            <a:custGeom>
              <a:avLst/>
              <a:gdLst/>
              <a:ahLst/>
              <a:cxnLst/>
              <a:rect l="l" t="t" r="r" b="b"/>
              <a:pathLst>
                <a:path w="7772400" h="2332990">
                  <a:moveTo>
                    <a:pt x="7772342" y="0"/>
                  </a:moveTo>
                  <a:lnTo>
                    <a:pt x="2821186" y="0"/>
                  </a:lnTo>
                  <a:lnTo>
                    <a:pt x="2589480" y="231702"/>
                  </a:lnTo>
                  <a:lnTo>
                    <a:pt x="0" y="231702"/>
                  </a:lnTo>
                  <a:lnTo>
                    <a:pt x="0" y="387913"/>
                  </a:lnTo>
                  <a:lnTo>
                    <a:pt x="5269845" y="387913"/>
                  </a:lnTo>
                  <a:lnTo>
                    <a:pt x="7772400" y="2332517"/>
                  </a:lnTo>
                  <a:lnTo>
                    <a:pt x="7772342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17831" y="133451"/>
              <a:ext cx="1317830" cy="1033272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171750" y="1505640"/>
            <a:ext cx="5109210" cy="4648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850" spc="-35" dirty="0"/>
              <a:t>CATALOGO</a:t>
            </a:r>
            <a:r>
              <a:rPr sz="2850" spc="-20" dirty="0"/>
              <a:t> </a:t>
            </a:r>
            <a:r>
              <a:rPr sz="2850" spc="20" dirty="0"/>
              <a:t>DE</a:t>
            </a:r>
            <a:r>
              <a:rPr sz="2850" spc="-15" dirty="0"/>
              <a:t> </a:t>
            </a:r>
            <a:r>
              <a:rPr sz="2850" spc="15" dirty="0"/>
              <a:t>PRODUCTOS</a:t>
            </a:r>
            <a:endParaRPr sz="2850"/>
          </a:p>
        </p:txBody>
      </p:sp>
      <p:sp>
        <p:nvSpPr>
          <p:cNvPr id="11" name="object 11"/>
          <p:cNvSpPr txBox="1"/>
          <p:nvPr/>
        </p:nvSpPr>
        <p:spPr>
          <a:xfrm>
            <a:off x="200092" y="2415152"/>
            <a:ext cx="7080884" cy="4119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055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Índice</a:t>
            </a:r>
            <a:r>
              <a:rPr sz="20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20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fuegos.</a:t>
            </a:r>
            <a:r>
              <a:rPr sz="20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Identiﬁque</a:t>
            </a:r>
            <a:r>
              <a:rPr sz="2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sus</a:t>
            </a:r>
            <a:r>
              <a:rPr sz="20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necesidades</a:t>
            </a:r>
            <a:r>
              <a:rPr sz="20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aquí.</a:t>
            </a:r>
            <a:endParaRPr sz="2000">
              <a:latin typeface="Arial"/>
              <a:cs typeface="Arial"/>
            </a:endParaRPr>
          </a:p>
          <a:p>
            <a:pPr marL="12700" marR="347345">
              <a:lnSpc>
                <a:spcPts val="1270"/>
              </a:lnSpc>
              <a:spcBef>
                <a:spcPts val="1580"/>
              </a:spcBef>
            </a:pPr>
            <a:r>
              <a:rPr sz="1300" b="1" spc="-5" dirty="0">
                <a:solidFill>
                  <a:srgbClr val="231F20"/>
                </a:solidFill>
                <a:latin typeface="Arial"/>
                <a:cs typeface="Arial"/>
              </a:rPr>
              <a:t>A:</a:t>
            </a:r>
            <a:r>
              <a:rPr sz="1300" b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1F20"/>
                </a:solidFill>
                <a:latin typeface="Arial MT"/>
                <a:cs typeface="Arial MT"/>
              </a:rPr>
              <a:t>Es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aquel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que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se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presenta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en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material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combustible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sólido,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generalmente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de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naturaleza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orgánica,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231F20"/>
                </a:solidFill>
                <a:latin typeface="Arial MT"/>
                <a:cs typeface="Arial MT"/>
              </a:rPr>
              <a:t>y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que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su </a:t>
            </a:r>
            <a:r>
              <a:rPr sz="1100" spc="-29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combustión</a:t>
            </a:r>
            <a:r>
              <a:rPr sz="11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se</a:t>
            </a:r>
            <a:r>
              <a:rPr sz="11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realiza</a:t>
            </a:r>
            <a:r>
              <a:rPr sz="11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normalmente</a:t>
            </a:r>
            <a:r>
              <a:rPr sz="11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con</a:t>
            </a:r>
            <a:r>
              <a:rPr sz="11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formación</a:t>
            </a:r>
            <a:r>
              <a:rPr sz="11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de</a:t>
            </a:r>
            <a:r>
              <a:rPr sz="1100" dirty="0">
                <a:solidFill>
                  <a:srgbClr val="231F20"/>
                </a:solidFill>
                <a:latin typeface="Arial MT"/>
                <a:cs typeface="Arial MT"/>
              </a:rPr>
              <a:t> brasas.</a:t>
            </a:r>
            <a:endParaRPr sz="1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1100" b="1" spc="-5" dirty="0">
                <a:solidFill>
                  <a:srgbClr val="231F20"/>
                </a:solidFill>
                <a:latin typeface="Arial"/>
                <a:cs typeface="Arial"/>
              </a:rPr>
              <a:t>B:</a:t>
            </a:r>
            <a:r>
              <a:rPr sz="11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1F20"/>
                </a:solidFill>
                <a:latin typeface="Arial MT"/>
                <a:cs typeface="Arial MT"/>
              </a:rPr>
              <a:t>Es</a:t>
            </a:r>
            <a:r>
              <a:rPr sz="11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aquel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que</a:t>
            </a:r>
            <a:r>
              <a:rPr sz="11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se</a:t>
            </a:r>
            <a:r>
              <a:rPr sz="11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presenta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en</a:t>
            </a:r>
            <a:r>
              <a:rPr sz="11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líquidos</a:t>
            </a:r>
            <a:r>
              <a:rPr sz="11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combustibles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e</a:t>
            </a:r>
            <a:r>
              <a:rPr sz="11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inﬂamables</a:t>
            </a:r>
            <a:r>
              <a:rPr sz="11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231F20"/>
                </a:solidFill>
                <a:latin typeface="Arial MT"/>
                <a:cs typeface="Arial MT"/>
              </a:rPr>
              <a:t>y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gases</a:t>
            </a:r>
            <a:r>
              <a:rPr sz="11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inﬂamables.</a:t>
            </a:r>
            <a:endParaRPr sz="1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135"/>
              </a:spcBef>
            </a:pPr>
            <a:r>
              <a:rPr sz="1100" b="1" spc="-5" dirty="0">
                <a:solidFill>
                  <a:srgbClr val="231F20"/>
                </a:solidFill>
                <a:latin typeface="Arial"/>
                <a:cs typeface="Arial"/>
              </a:rPr>
              <a:t>C:</a:t>
            </a:r>
            <a:r>
              <a:rPr sz="11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1F20"/>
                </a:solidFill>
                <a:latin typeface="Arial MT"/>
                <a:cs typeface="Arial MT"/>
              </a:rPr>
              <a:t>Es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aquel</a:t>
            </a:r>
            <a:r>
              <a:rPr sz="1100" spc="2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que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involucra</a:t>
            </a:r>
            <a:r>
              <a:rPr sz="1100" spc="2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aparatos,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equipos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e</a:t>
            </a:r>
            <a:r>
              <a:rPr sz="1100" spc="2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instalaciones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eléctricas</a:t>
            </a:r>
            <a:r>
              <a:rPr sz="1100" spc="2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energizadas.</a:t>
            </a:r>
            <a:endParaRPr sz="1100">
              <a:latin typeface="Arial MT"/>
              <a:cs typeface="Arial MT"/>
            </a:endParaRPr>
          </a:p>
          <a:p>
            <a:pPr marL="12700" marR="250825">
              <a:lnSpc>
                <a:spcPts val="1230"/>
              </a:lnSpc>
              <a:spcBef>
                <a:spcPts val="1255"/>
              </a:spcBef>
            </a:pPr>
            <a:r>
              <a:rPr sz="1100" b="1" spc="-5" dirty="0">
                <a:solidFill>
                  <a:srgbClr val="231F20"/>
                </a:solidFill>
                <a:latin typeface="Arial"/>
                <a:cs typeface="Arial"/>
              </a:rPr>
              <a:t>D:</a:t>
            </a:r>
            <a:r>
              <a:rPr sz="11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1F20"/>
                </a:solidFill>
                <a:latin typeface="Arial MT"/>
                <a:cs typeface="Arial MT"/>
              </a:rPr>
              <a:t>Es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aquel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en</a:t>
            </a:r>
            <a:r>
              <a:rPr sz="11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el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que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intervienen</a:t>
            </a:r>
            <a:r>
              <a:rPr sz="11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metales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combustibles,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tales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como</a:t>
            </a:r>
            <a:r>
              <a:rPr sz="11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el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magnesio,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231F20"/>
                </a:solidFill>
                <a:latin typeface="Arial MT"/>
                <a:cs typeface="Arial MT"/>
              </a:rPr>
              <a:t>titanio,</a:t>
            </a:r>
            <a:r>
              <a:rPr sz="11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circonio,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sodio,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litio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231F20"/>
                </a:solidFill>
                <a:latin typeface="Arial MT"/>
                <a:cs typeface="Arial MT"/>
              </a:rPr>
              <a:t>y </a:t>
            </a:r>
            <a:r>
              <a:rPr sz="1100" spc="-29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potasio.</a:t>
            </a:r>
            <a:endParaRPr sz="1100">
              <a:latin typeface="Arial MT"/>
              <a:cs typeface="Arial MT"/>
            </a:endParaRPr>
          </a:p>
          <a:p>
            <a:pPr marL="12700" marR="320040">
              <a:lnSpc>
                <a:spcPts val="1230"/>
              </a:lnSpc>
              <a:spcBef>
                <a:spcPts val="1225"/>
              </a:spcBef>
            </a:pPr>
            <a:r>
              <a:rPr sz="1100" b="1" spc="-5" dirty="0">
                <a:solidFill>
                  <a:srgbClr val="231F20"/>
                </a:solidFill>
                <a:latin typeface="Arial"/>
                <a:cs typeface="Arial"/>
              </a:rPr>
              <a:t>K:</a:t>
            </a:r>
            <a:r>
              <a:rPr sz="11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1F20"/>
                </a:solidFill>
                <a:latin typeface="Arial MT"/>
                <a:cs typeface="Arial MT"/>
              </a:rPr>
              <a:t>Es</a:t>
            </a:r>
            <a:r>
              <a:rPr sz="1100" spc="2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aquel</a:t>
            </a:r>
            <a:r>
              <a:rPr sz="1100" spc="2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que</a:t>
            </a:r>
            <a:r>
              <a:rPr sz="1100" spc="2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se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presenta</a:t>
            </a:r>
            <a:r>
              <a:rPr sz="1100" spc="2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básicamente</a:t>
            </a:r>
            <a:r>
              <a:rPr sz="1100" spc="2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en</a:t>
            </a:r>
            <a:r>
              <a:rPr sz="1100" spc="2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instalaciones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de</a:t>
            </a:r>
            <a:r>
              <a:rPr sz="1100" spc="2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cocina,</a:t>
            </a:r>
            <a:r>
              <a:rPr sz="1100" spc="2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que</a:t>
            </a:r>
            <a:r>
              <a:rPr sz="1100" spc="2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involucra</a:t>
            </a:r>
            <a:r>
              <a:rPr sz="1100" spc="2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sustancias</a:t>
            </a:r>
            <a:r>
              <a:rPr sz="11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combustibles </a:t>
            </a:r>
            <a:r>
              <a:rPr sz="1100" spc="-29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tales</a:t>
            </a:r>
            <a:r>
              <a:rPr sz="11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como</a:t>
            </a:r>
            <a:r>
              <a:rPr sz="11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aceites</a:t>
            </a:r>
            <a:r>
              <a:rPr sz="1100" dirty="0">
                <a:solidFill>
                  <a:srgbClr val="231F20"/>
                </a:solidFill>
                <a:latin typeface="Arial MT"/>
                <a:cs typeface="Arial MT"/>
              </a:rPr>
              <a:t> y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grasas</a:t>
            </a:r>
            <a:r>
              <a:rPr sz="11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vegetales</a:t>
            </a:r>
            <a:r>
              <a:rPr sz="11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o</a:t>
            </a:r>
            <a:r>
              <a:rPr sz="11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Arial MT"/>
                <a:cs typeface="Arial MT"/>
              </a:rPr>
              <a:t>animales.</a:t>
            </a:r>
            <a:endParaRPr sz="1100">
              <a:latin typeface="Arial MT"/>
              <a:cs typeface="Arial MT"/>
            </a:endParaRPr>
          </a:p>
          <a:p>
            <a:pPr marR="8890" algn="ctr">
              <a:lnSpc>
                <a:spcPct val="100000"/>
              </a:lnSpc>
              <a:spcBef>
                <a:spcPts val="605"/>
              </a:spcBef>
            </a:pP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Agentes</a:t>
            </a:r>
            <a:endParaRPr sz="2000">
              <a:latin typeface="Arial"/>
              <a:cs typeface="Arial"/>
            </a:endParaRPr>
          </a:p>
          <a:p>
            <a:pPr marL="19685">
              <a:lnSpc>
                <a:spcPts val="1390"/>
              </a:lnSpc>
              <a:spcBef>
                <a:spcPts val="944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°</a:t>
            </a:r>
            <a:r>
              <a:rPr sz="1200" b="1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Agente</a:t>
            </a:r>
            <a:r>
              <a:rPr sz="12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PQS,</a:t>
            </a:r>
            <a:r>
              <a:rPr sz="12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Contra</a:t>
            </a:r>
            <a:r>
              <a:rPr sz="12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fuegos</a:t>
            </a:r>
            <a:r>
              <a:rPr sz="1200" b="1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ABC</a:t>
            </a:r>
            <a:endParaRPr sz="1200">
              <a:latin typeface="Arial"/>
              <a:cs typeface="Arial"/>
            </a:endParaRPr>
          </a:p>
          <a:p>
            <a:pPr marL="19685" marR="5080">
              <a:lnSpc>
                <a:spcPts val="1340"/>
              </a:lnSpc>
              <a:spcBef>
                <a:spcPts val="80"/>
              </a:spcBef>
            </a:pP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Descripción: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 Extintores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PQS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de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 difetentes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capacidades: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 1,2,3,4,5,6,9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y</a:t>
            </a:r>
            <a:r>
              <a:rPr sz="1200" spc="33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12</a:t>
            </a:r>
            <a:r>
              <a:rPr sz="1200" spc="32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Kg.</a:t>
            </a:r>
            <a:r>
              <a:rPr sz="1200" spc="33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Contamos</a:t>
            </a:r>
            <a:r>
              <a:rPr sz="1200" spc="3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con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unidades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móviles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de</a:t>
            </a:r>
            <a:r>
              <a:rPr sz="12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35,50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y</a:t>
            </a:r>
            <a:r>
              <a:rPr sz="12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70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Kg</a:t>
            </a:r>
            <a:r>
              <a:rPr sz="12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que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se</a:t>
            </a:r>
            <a:r>
              <a:rPr sz="12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adaptan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a</a:t>
            </a:r>
            <a:r>
              <a:rPr sz="12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los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requerimientos</a:t>
            </a:r>
            <a:r>
              <a:rPr sz="12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normativos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y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a</a:t>
            </a:r>
            <a:r>
              <a:rPr sz="12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las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necesidades </a:t>
            </a:r>
            <a:r>
              <a:rPr sz="1200" spc="-3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de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su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negocio,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cumplen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con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el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 PQS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normado.</a:t>
            </a:r>
            <a:endParaRPr sz="1200">
              <a:latin typeface="Arial MT"/>
              <a:cs typeface="Arial MT"/>
            </a:endParaRPr>
          </a:p>
          <a:p>
            <a:pPr marL="19685" marR="233045">
              <a:lnSpc>
                <a:spcPts val="1340"/>
              </a:lnSpc>
              <a:spcBef>
                <a:spcPts val="1340"/>
              </a:spcBef>
            </a:pP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El</a:t>
            </a:r>
            <a:r>
              <a:rPr sz="12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PQS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es</a:t>
            </a:r>
            <a:r>
              <a:rPr sz="12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indicado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para</a:t>
            </a:r>
            <a:r>
              <a:rPr sz="12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fuegos</a:t>
            </a:r>
            <a:r>
              <a:rPr sz="1200" spc="-5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ABC,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es</a:t>
            </a:r>
            <a:r>
              <a:rPr sz="12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el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agente</a:t>
            </a:r>
            <a:r>
              <a:rPr sz="12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usado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más</a:t>
            </a:r>
            <a:r>
              <a:rPr sz="12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común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por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su</a:t>
            </a:r>
            <a:r>
              <a:rPr sz="12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versatilidad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en</a:t>
            </a:r>
            <a:r>
              <a:rPr sz="12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fuegos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y </a:t>
            </a:r>
            <a:r>
              <a:rPr sz="1200" spc="-3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su bajo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 costo.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159536" y="6411452"/>
            <a:ext cx="1457325" cy="2546350"/>
            <a:chOff x="3159536" y="6411452"/>
            <a:chExt cx="1457325" cy="254635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59536" y="6411452"/>
              <a:ext cx="1456862" cy="254626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59606" y="8080668"/>
              <a:ext cx="84448" cy="1761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4546" y="3005330"/>
            <a:ext cx="5166356" cy="405078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4" y="7476167"/>
            <a:ext cx="7773670" cy="2582545"/>
            <a:chOff x="104" y="7476167"/>
            <a:chExt cx="7773670" cy="2582545"/>
          </a:xfrm>
        </p:grpSpPr>
        <p:sp>
          <p:nvSpPr>
            <p:cNvPr id="4" name="object 4"/>
            <p:cNvSpPr/>
            <p:nvPr/>
          </p:nvSpPr>
          <p:spPr>
            <a:xfrm>
              <a:off x="2835687" y="9840272"/>
              <a:ext cx="4938395" cy="218440"/>
            </a:xfrm>
            <a:custGeom>
              <a:avLst/>
              <a:gdLst/>
              <a:ahLst/>
              <a:cxnLst/>
              <a:rect l="l" t="t" r="r" b="b"/>
              <a:pathLst>
                <a:path w="4938395" h="218440">
                  <a:moveTo>
                    <a:pt x="321955" y="0"/>
                  </a:moveTo>
                  <a:lnTo>
                    <a:pt x="0" y="217566"/>
                  </a:lnTo>
                  <a:lnTo>
                    <a:pt x="4936586" y="218182"/>
                  </a:lnTo>
                  <a:lnTo>
                    <a:pt x="4937799" y="1904"/>
                  </a:lnTo>
                  <a:lnTo>
                    <a:pt x="32195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4" y="7476167"/>
              <a:ext cx="7772400" cy="2581910"/>
            </a:xfrm>
            <a:custGeom>
              <a:avLst/>
              <a:gdLst/>
              <a:ahLst/>
              <a:cxnLst/>
              <a:rect l="l" t="t" r="r" b="b"/>
              <a:pathLst>
                <a:path w="7772400" h="2581909">
                  <a:moveTo>
                    <a:pt x="0" y="0"/>
                  </a:moveTo>
                  <a:lnTo>
                    <a:pt x="3808" y="2575565"/>
                  </a:lnTo>
                  <a:lnTo>
                    <a:pt x="2661947" y="2581577"/>
                  </a:lnTo>
                  <a:lnTo>
                    <a:pt x="3159442" y="2247903"/>
                  </a:lnTo>
                  <a:lnTo>
                    <a:pt x="7769545" y="2247903"/>
                  </a:lnTo>
                  <a:lnTo>
                    <a:pt x="7772295" y="1987645"/>
                  </a:lnTo>
                  <a:lnTo>
                    <a:pt x="7772295" y="1527807"/>
                  </a:lnTo>
                  <a:lnTo>
                    <a:pt x="1509707" y="1527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-219" y="0"/>
            <a:ext cx="7773034" cy="2332990"/>
            <a:chOff x="-219" y="0"/>
            <a:chExt cx="7773034" cy="2332990"/>
          </a:xfrm>
        </p:grpSpPr>
        <p:sp>
          <p:nvSpPr>
            <p:cNvPr id="7" name="object 7"/>
            <p:cNvSpPr/>
            <p:nvPr/>
          </p:nvSpPr>
          <p:spPr>
            <a:xfrm>
              <a:off x="-219" y="481553"/>
              <a:ext cx="5406390" cy="218440"/>
            </a:xfrm>
            <a:custGeom>
              <a:avLst/>
              <a:gdLst/>
              <a:ahLst/>
              <a:cxnLst/>
              <a:rect l="l" t="t" r="r" b="b"/>
              <a:pathLst>
                <a:path w="5406390" h="218440">
                  <a:moveTo>
                    <a:pt x="5053478" y="0"/>
                  </a:moveTo>
                  <a:lnTo>
                    <a:pt x="0" y="1904"/>
                  </a:lnTo>
                  <a:lnTo>
                    <a:pt x="1328" y="218182"/>
                  </a:lnTo>
                  <a:lnTo>
                    <a:pt x="5405958" y="217566"/>
                  </a:lnTo>
                  <a:lnTo>
                    <a:pt x="505347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7772400" cy="2332990"/>
            </a:xfrm>
            <a:custGeom>
              <a:avLst/>
              <a:gdLst/>
              <a:ahLst/>
              <a:cxnLst/>
              <a:rect l="l" t="t" r="r" b="b"/>
              <a:pathLst>
                <a:path w="7772400" h="2332990">
                  <a:moveTo>
                    <a:pt x="7772342" y="0"/>
                  </a:moveTo>
                  <a:lnTo>
                    <a:pt x="2821186" y="0"/>
                  </a:lnTo>
                  <a:lnTo>
                    <a:pt x="2589480" y="231702"/>
                  </a:lnTo>
                  <a:lnTo>
                    <a:pt x="0" y="231702"/>
                  </a:lnTo>
                  <a:lnTo>
                    <a:pt x="0" y="387913"/>
                  </a:lnTo>
                  <a:lnTo>
                    <a:pt x="5269845" y="387913"/>
                  </a:lnTo>
                  <a:lnTo>
                    <a:pt x="7772400" y="2332517"/>
                  </a:lnTo>
                  <a:lnTo>
                    <a:pt x="7772342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17831" y="133451"/>
              <a:ext cx="1317830" cy="103327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99829" y="1093830"/>
            <a:ext cx="6971665" cy="1059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°</a:t>
            </a:r>
            <a:r>
              <a:rPr sz="12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Agente</a:t>
            </a:r>
            <a:r>
              <a:rPr sz="12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Co2,</a:t>
            </a:r>
            <a:r>
              <a:rPr sz="12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Contra</a:t>
            </a:r>
            <a:r>
              <a:rPr sz="12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fuegos</a:t>
            </a:r>
            <a:r>
              <a:rPr sz="12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sz="12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2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endParaRPr sz="1200">
              <a:latin typeface="Arial"/>
              <a:cs typeface="Arial"/>
            </a:endParaRPr>
          </a:p>
          <a:p>
            <a:pPr marL="12700" marR="681990" algn="just">
              <a:lnSpc>
                <a:spcPts val="1340"/>
              </a:lnSpc>
              <a:spcBef>
                <a:spcPts val="1370"/>
              </a:spcBef>
            </a:pP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Los extintores de Co2 son los indicados para clases de fuegos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B y C,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su particularidad como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agente limpio lo hacen ideal para espacios donde se requiera que no haya residuos después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de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dispararlo,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sus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capacidades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son: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5,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10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y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20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libras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así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como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unidades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móviles.</a:t>
            </a:r>
            <a:endParaRPr sz="1200">
              <a:latin typeface="Arial MT"/>
              <a:cs typeface="Arial MT"/>
            </a:endParaRPr>
          </a:p>
          <a:p>
            <a:pPr marL="12700" algn="just">
              <a:lnSpc>
                <a:spcPts val="1315"/>
              </a:lnSpc>
            </a:pP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No</a:t>
            </a:r>
            <a:r>
              <a:rPr sz="12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contamina</a:t>
            </a:r>
            <a:r>
              <a:rPr sz="12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el</a:t>
            </a:r>
            <a:r>
              <a:rPr sz="12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medio</a:t>
            </a:r>
            <a:r>
              <a:rPr sz="1200" spc="2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ambiente,</a:t>
            </a:r>
            <a:r>
              <a:rPr sz="12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actúa</a:t>
            </a:r>
            <a:r>
              <a:rPr sz="12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por</a:t>
            </a:r>
            <a:r>
              <a:rPr sz="12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sofocación</a:t>
            </a:r>
            <a:r>
              <a:rPr sz="1200" spc="2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desplazando</a:t>
            </a:r>
            <a:r>
              <a:rPr sz="12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al</a:t>
            </a:r>
            <a:r>
              <a:rPr sz="12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oxigeno</a:t>
            </a:r>
            <a:r>
              <a:rPr sz="1200" spc="2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por</a:t>
            </a:r>
            <a:r>
              <a:rPr sz="12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Co2</a:t>
            </a:r>
            <a:r>
              <a:rPr sz="12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y</a:t>
            </a:r>
            <a:r>
              <a:rPr sz="12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enfriamiento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5051" y="4647636"/>
            <a:ext cx="7098665" cy="1911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°</a:t>
            </a:r>
            <a:r>
              <a:rPr sz="12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Agente</a:t>
            </a:r>
            <a:r>
              <a:rPr sz="1200" b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AFFF</a:t>
            </a:r>
            <a:r>
              <a:rPr sz="12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2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AFFF</a:t>
            </a:r>
            <a:r>
              <a:rPr sz="12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AR.</a:t>
            </a:r>
            <a:r>
              <a:rPr sz="12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Contra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fuegos</a:t>
            </a:r>
            <a:r>
              <a:rPr sz="12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200" b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2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endParaRPr sz="1200">
              <a:latin typeface="Arial"/>
              <a:cs typeface="Arial"/>
            </a:endParaRPr>
          </a:p>
          <a:p>
            <a:pPr marL="12700" marR="249554">
              <a:lnSpc>
                <a:spcPts val="1340"/>
              </a:lnSpc>
              <a:spcBef>
                <a:spcPts val="1370"/>
              </a:spcBef>
            </a:pP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Agente</a:t>
            </a:r>
            <a:r>
              <a:rPr sz="12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espumoso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ideal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para</a:t>
            </a:r>
            <a:r>
              <a:rPr sz="12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fuegos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clase</a:t>
            </a:r>
            <a:r>
              <a:rPr sz="1200" spc="-5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A</a:t>
            </a:r>
            <a:r>
              <a:rPr sz="1200" spc="-6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y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clase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B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ya</a:t>
            </a:r>
            <a:r>
              <a:rPr sz="12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que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forman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una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película</a:t>
            </a:r>
            <a:r>
              <a:rPr sz="12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que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impide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que</a:t>
            </a:r>
            <a:r>
              <a:rPr sz="12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los </a:t>
            </a:r>
            <a:r>
              <a:rPr sz="1200" spc="-3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vapores</a:t>
            </a:r>
            <a:r>
              <a:rPr sz="12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continúen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la</a:t>
            </a:r>
            <a:r>
              <a:rPr sz="12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combustión,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lo</a:t>
            </a:r>
            <a:r>
              <a:rPr sz="12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que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no</a:t>
            </a:r>
            <a:r>
              <a:rPr sz="12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hace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ningún</a:t>
            </a:r>
            <a:r>
              <a:rPr sz="12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otro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agente.</a:t>
            </a:r>
            <a:r>
              <a:rPr sz="12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Esta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el</a:t>
            </a:r>
            <a:r>
              <a:rPr sz="1200" spc="-5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AFFF</a:t>
            </a:r>
            <a:r>
              <a:rPr sz="1200" spc="-6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AR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con</a:t>
            </a:r>
            <a:r>
              <a:rPr sz="12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la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misma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función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pero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para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fuegos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con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alcoholes.</a:t>
            </a:r>
            <a:endParaRPr sz="12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°</a:t>
            </a:r>
            <a:r>
              <a:rPr sz="1200" b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Agente, HFC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263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70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200" b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(Hexaﬂoruropropano). Contra Fuegos</a:t>
            </a:r>
            <a:r>
              <a:rPr sz="1200" b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A,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340"/>
              </a:lnSpc>
              <a:spcBef>
                <a:spcPts val="1365"/>
              </a:spcBef>
            </a:pP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Este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agente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limpio,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no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deja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residuos,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son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adecuados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para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la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protección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de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equipos</a:t>
            </a:r>
            <a:r>
              <a:rPr sz="12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eléctricos,</a:t>
            </a:r>
            <a:r>
              <a:rPr sz="12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sustituyen </a:t>
            </a:r>
            <a:r>
              <a:rPr sz="1200" spc="-32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al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halon.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Se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libera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en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forma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liquida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y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se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gasiﬁca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al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hacer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contacto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con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el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 fuego.</a:t>
            </a:r>
            <a:endParaRPr sz="1200">
              <a:latin typeface="Arial MT"/>
              <a:cs typeface="Arial M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61767" y="2340051"/>
            <a:ext cx="1852401" cy="2208376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3389759" y="6654463"/>
            <a:ext cx="996950" cy="2244090"/>
            <a:chOff x="3389759" y="6654463"/>
            <a:chExt cx="996950" cy="224409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89759" y="6654463"/>
              <a:ext cx="996426" cy="224387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75022" y="7204045"/>
              <a:ext cx="193780" cy="14675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4546" y="3005330"/>
            <a:ext cx="5166356" cy="405078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4" y="7476167"/>
            <a:ext cx="7773670" cy="2582545"/>
            <a:chOff x="104" y="7476167"/>
            <a:chExt cx="7773670" cy="2582545"/>
          </a:xfrm>
        </p:grpSpPr>
        <p:sp>
          <p:nvSpPr>
            <p:cNvPr id="4" name="object 4"/>
            <p:cNvSpPr/>
            <p:nvPr/>
          </p:nvSpPr>
          <p:spPr>
            <a:xfrm>
              <a:off x="2835687" y="9840272"/>
              <a:ext cx="4938395" cy="218440"/>
            </a:xfrm>
            <a:custGeom>
              <a:avLst/>
              <a:gdLst/>
              <a:ahLst/>
              <a:cxnLst/>
              <a:rect l="l" t="t" r="r" b="b"/>
              <a:pathLst>
                <a:path w="4938395" h="218440">
                  <a:moveTo>
                    <a:pt x="321955" y="0"/>
                  </a:moveTo>
                  <a:lnTo>
                    <a:pt x="0" y="217566"/>
                  </a:lnTo>
                  <a:lnTo>
                    <a:pt x="4936586" y="218182"/>
                  </a:lnTo>
                  <a:lnTo>
                    <a:pt x="4937799" y="1904"/>
                  </a:lnTo>
                  <a:lnTo>
                    <a:pt x="32195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4" y="7476167"/>
              <a:ext cx="7772400" cy="2581910"/>
            </a:xfrm>
            <a:custGeom>
              <a:avLst/>
              <a:gdLst/>
              <a:ahLst/>
              <a:cxnLst/>
              <a:rect l="l" t="t" r="r" b="b"/>
              <a:pathLst>
                <a:path w="7772400" h="2581909">
                  <a:moveTo>
                    <a:pt x="0" y="0"/>
                  </a:moveTo>
                  <a:lnTo>
                    <a:pt x="3808" y="2575565"/>
                  </a:lnTo>
                  <a:lnTo>
                    <a:pt x="2661947" y="2581577"/>
                  </a:lnTo>
                  <a:lnTo>
                    <a:pt x="3159442" y="2247903"/>
                  </a:lnTo>
                  <a:lnTo>
                    <a:pt x="7769545" y="2247903"/>
                  </a:lnTo>
                  <a:lnTo>
                    <a:pt x="7772295" y="1987645"/>
                  </a:lnTo>
                  <a:lnTo>
                    <a:pt x="7772295" y="1527807"/>
                  </a:lnTo>
                  <a:lnTo>
                    <a:pt x="1509707" y="1527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-219" y="0"/>
            <a:ext cx="7773034" cy="2332990"/>
            <a:chOff x="-219" y="0"/>
            <a:chExt cx="7773034" cy="2332990"/>
          </a:xfrm>
        </p:grpSpPr>
        <p:sp>
          <p:nvSpPr>
            <p:cNvPr id="7" name="object 7"/>
            <p:cNvSpPr/>
            <p:nvPr/>
          </p:nvSpPr>
          <p:spPr>
            <a:xfrm>
              <a:off x="-219" y="481553"/>
              <a:ext cx="5406390" cy="218440"/>
            </a:xfrm>
            <a:custGeom>
              <a:avLst/>
              <a:gdLst/>
              <a:ahLst/>
              <a:cxnLst/>
              <a:rect l="l" t="t" r="r" b="b"/>
              <a:pathLst>
                <a:path w="5406390" h="218440">
                  <a:moveTo>
                    <a:pt x="5053478" y="0"/>
                  </a:moveTo>
                  <a:lnTo>
                    <a:pt x="0" y="1904"/>
                  </a:lnTo>
                  <a:lnTo>
                    <a:pt x="1328" y="218182"/>
                  </a:lnTo>
                  <a:lnTo>
                    <a:pt x="5405958" y="217566"/>
                  </a:lnTo>
                  <a:lnTo>
                    <a:pt x="505347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7772400" cy="2332990"/>
            </a:xfrm>
            <a:custGeom>
              <a:avLst/>
              <a:gdLst/>
              <a:ahLst/>
              <a:cxnLst/>
              <a:rect l="l" t="t" r="r" b="b"/>
              <a:pathLst>
                <a:path w="7772400" h="2332990">
                  <a:moveTo>
                    <a:pt x="7772342" y="0"/>
                  </a:moveTo>
                  <a:lnTo>
                    <a:pt x="2821186" y="0"/>
                  </a:lnTo>
                  <a:lnTo>
                    <a:pt x="2589480" y="231702"/>
                  </a:lnTo>
                  <a:lnTo>
                    <a:pt x="0" y="231702"/>
                  </a:lnTo>
                  <a:lnTo>
                    <a:pt x="0" y="387913"/>
                  </a:lnTo>
                  <a:lnTo>
                    <a:pt x="5269845" y="387913"/>
                  </a:lnTo>
                  <a:lnTo>
                    <a:pt x="7772400" y="2332517"/>
                  </a:lnTo>
                  <a:lnTo>
                    <a:pt x="7772342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17831" y="133451"/>
              <a:ext cx="1317830" cy="103327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07450" y="954531"/>
            <a:ext cx="6285865" cy="719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°</a:t>
            </a:r>
            <a:r>
              <a:rPr sz="1200" b="1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Agente</a:t>
            </a:r>
            <a:r>
              <a:rPr sz="12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tipo</a:t>
            </a:r>
            <a:r>
              <a:rPr sz="12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K.</a:t>
            </a:r>
            <a:r>
              <a:rPr sz="12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Contra</a:t>
            </a:r>
            <a:r>
              <a:rPr sz="12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fuegos</a:t>
            </a:r>
            <a:r>
              <a:rPr sz="12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340"/>
              </a:lnSpc>
              <a:spcBef>
                <a:spcPts val="1370"/>
              </a:spcBef>
            </a:pP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Contiene</a:t>
            </a:r>
            <a:r>
              <a:rPr sz="12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una</a:t>
            </a:r>
            <a:r>
              <a:rPr sz="1200" spc="2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solución</a:t>
            </a:r>
            <a:r>
              <a:rPr sz="12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acuosa</a:t>
            </a:r>
            <a:r>
              <a:rPr sz="1200" spc="2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especial</a:t>
            </a:r>
            <a:r>
              <a:rPr sz="12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de</a:t>
            </a:r>
            <a:r>
              <a:rPr sz="1200" spc="2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acetato</a:t>
            </a:r>
            <a:r>
              <a:rPr sz="12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de</a:t>
            </a:r>
            <a:r>
              <a:rPr sz="1200" spc="2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potasio</a:t>
            </a:r>
            <a:r>
              <a:rPr sz="12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desarrollado</a:t>
            </a:r>
            <a:r>
              <a:rPr sz="1200" spc="2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para</a:t>
            </a:r>
            <a:r>
              <a:rPr sz="12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restaurantes </a:t>
            </a:r>
            <a:r>
              <a:rPr sz="1200" spc="-3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y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comedoras</a:t>
            </a:r>
            <a:r>
              <a:rPr sz="12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industriales,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previene</a:t>
            </a:r>
            <a:r>
              <a:rPr sz="12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la</a:t>
            </a:r>
            <a:r>
              <a:rPr sz="12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salpicadura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de</a:t>
            </a:r>
            <a:r>
              <a:rPr sz="12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grasa</a:t>
            </a:r>
            <a:r>
              <a:rPr sz="12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y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la</a:t>
            </a:r>
            <a:r>
              <a:rPr sz="12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reignición</a:t>
            </a:r>
            <a:r>
              <a:rPr sz="12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del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fuego.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5068" y="3761319"/>
            <a:ext cx="5342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°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Unidades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móviles.</a:t>
            </a:r>
            <a:r>
              <a:rPr sz="12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Agentes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PQS,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Co2,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HCFC,</a:t>
            </a:r>
            <a:r>
              <a:rPr sz="12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30" dirty="0">
                <a:solidFill>
                  <a:srgbClr val="231F20"/>
                </a:solidFill>
                <a:latin typeface="Arial"/>
                <a:cs typeface="Arial"/>
              </a:rPr>
              <a:t>AFFF,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agua, de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35 a 70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Kg.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0310" y="6680279"/>
            <a:ext cx="5501005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°</a:t>
            </a:r>
            <a:r>
              <a:rPr sz="12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Automáticos.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Se</a:t>
            </a:r>
            <a:r>
              <a:rPr sz="12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activan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momento</a:t>
            </a:r>
            <a:r>
              <a:rPr sz="12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que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detectan</a:t>
            </a:r>
            <a:r>
              <a:rPr sz="12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humo,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calor</a:t>
            </a:r>
            <a:r>
              <a:rPr sz="12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llama. </a:t>
            </a:r>
            <a:r>
              <a:rPr sz="1200" b="1" spc="-3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Protegen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su equipo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y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dan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vista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 sus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instalaciones.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101195" y="4023262"/>
            <a:ext cx="1574165" cy="2544445"/>
            <a:chOff x="3101195" y="4023262"/>
            <a:chExt cx="1574165" cy="2544445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51823" y="4474116"/>
              <a:ext cx="310892" cy="34868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56972" y="4932730"/>
              <a:ext cx="317767" cy="34352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65561" y="5356988"/>
              <a:ext cx="302306" cy="34868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01195" y="4023262"/>
              <a:ext cx="1400350" cy="254414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18959" y="5488214"/>
              <a:ext cx="85853" cy="165922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966732" y="7203519"/>
            <a:ext cx="2098740" cy="206703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287344" y="7093749"/>
            <a:ext cx="1521856" cy="245981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413765" y="1675516"/>
            <a:ext cx="949183" cy="20246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4546" y="3005330"/>
            <a:ext cx="5166356" cy="405078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4" y="7476167"/>
            <a:ext cx="7773670" cy="2582545"/>
            <a:chOff x="104" y="7476167"/>
            <a:chExt cx="7773670" cy="2582545"/>
          </a:xfrm>
        </p:grpSpPr>
        <p:sp>
          <p:nvSpPr>
            <p:cNvPr id="4" name="object 4"/>
            <p:cNvSpPr/>
            <p:nvPr/>
          </p:nvSpPr>
          <p:spPr>
            <a:xfrm>
              <a:off x="2835687" y="9840272"/>
              <a:ext cx="4938395" cy="218440"/>
            </a:xfrm>
            <a:custGeom>
              <a:avLst/>
              <a:gdLst/>
              <a:ahLst/>
              <a:cxnLst/>
              <a:rect l="l" t="t" r="r" b="b"/>
              <a:pathLst>
                <a:path w="4938395" h="218440">
                  <a:moveTo>
                    <a:pt x="321955" y="0"/>
                  </a:moveTo>
                  <a:lnTo>
                    <a:pt x="0" y="217566"/>
                  </a:lnTo>
                  <a:lnTo>
                    <a:pt x="4936586" y="218182"/>
                  </a:lnTo>
                  <a:lnTo>
                    <a:pt x="4937799" y="1904"/>
                  </a:lnTo>
                  <a:lnTo>
                    <a:pt x="32195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4" y="7476167"/>
              <a:ext cx="7772400" cy="2581910"/>
            </a:xfrm>
            <a:custGeom>
              <a:avLst/>
              <a:gdLst/>
              <a:ahLst/>
              <a:cxnLst/>
              <a:rect l="l" t="t" r="r" b="b"/>
              <a:pathLst>
                <a:path w="7772400" h="2581909">
                  <a:moveTo>
                    <a:pt x="0" y="0"/>
                  </a:moveTo>
                  <a:lnTo>
                    <a:pt x="3808" y="2575565"/>
                  </a:lnTo>
                  <a:lnTo>
                    <a:pt x="2661947" y="2581577"/>
                  </a:lnTo>
                  <a:lnTo>
                    <a:pt x="3159442" y="2247903"/>
                  </a:lnTo>
                  <a:lnTo>
                    <a:pt x="7769545" y="2247903"/>
                  </a:lnTo>
                  <a:lnTo>
                    <a:pt x="7772295" y="1987645"/>
                  </a:lnTo>
                  <a:lnTo>
                    <a:pt x="7772295" y="1527807"/>
                  </a:lnTo>
                  <a:lnTo>
                    <a:pt x="1509707" y="1527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-219" y="0"/>
            <a:ext cx="7773034" cy="2332990"/>
            <a:chOff x="-219" y="0"/>
            <a:chExt cx="7773034" cy="2332990"/>
          </a:xfrm>
        </p:grpSpPr>
        <p:sp>
          <p:nvSpPr>
            <p:cNvPr id="7" name="object 7"/>
            <p:cNvSpPr/>
            <p:nvPr/>
          </p:nvSpPr>
          <p:spPr>
            <a:xfrm>
              <a:off x="-219" y="481553"/>
              <a:ext cx="5406390" cy="218440"/>
            </a:xfrm>
            <a:custGeom>
              <a:avLst/>
              <a:gdLst/>
              <a:ahLst/>
              <a:cxnLst/>
              <a:rect l="l" t="t" r="r" b="b"/>
              <a:pathLst>
                <a:path w="5406390" h="218440">
                  <a:moveTo>
                    <a:pt x="5053478" y="0"/>
                  </a:moveTo>
                  <a:lnTo>
                    <a:pt x="0" y="1904"/>
                  </a:lnTo>
                  <a:lnTo>
                    <a:pt x="1328" y="218182"/>
                  </a:lnTo>
                  <a:lnTo>
                    <a:pt x="5405958" y="217566"/>
                  </a:lnTo>
                  <a:lnTo>
                    <a:pt x="505347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7772400" cy="2332990"/>
            </a:xfrm>
            <a:custGeom>
              <a:avLst/>
              <a:gdLst/>
              <a:ahLst/>
              <a:cxnLst/>
              <a:rect l="l" t="t" r="r" b="b"/>
              <a:pathLst>
                <a:path w="7772400" h="2332990">
                  <a:moveTo>
                    <a:pt x="7772342" y="0"/>
                  </a:moveTo>
                  <a:lnTo>
                    <a:pt x="2821186" y="0"/>
                  </a:lnTo>
                  <a:lnTo>
                    <a:pt x="2589480" y="231702"/>
                  </a:lnTo>
                  <a:lnTo>
                    <a:pt x="0" y="231702"/>
                  </a:lnTo>
                  <a:lnTo>
                    <a:pt x="0" y="387913"/>
                  </a:lnTo>
                  <a:lnTo>
                    <a:pt x="5269845" y="387913"/>
                  </a:lnTo>
                  <a:lnTo>
                    <a:pt x="7772400" y="2332517"/>
                  </a:lnTo>
                  <a:lnTo>
                    <a:pt x="7772342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17831" y="133451"/>
              <a:ext cx="1317830" cy="103327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94250" y="992782"/>
            <a:ext cx="5928360" cy="688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7462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Complementos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sz="1400" b="1" spc="-5" dirty="0">
                <a:solidFill>
                  <a:srgbClr val="231F20"/>
                </a:solidFill>
                <a:latin typeface="Arial"/>
                <a:cs typeface="Arial"/>
              </a:rPr>
              <a:t>Alarmas</a:t>
            </a: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4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detectores.</a:t>
            </a:r>
            <a:r>
              <a:rPr sz="14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31F20"/>
                </a:solidFill>
                <a:latin typeface="Arial"/>
                <a:cs typeface="Arial"/>
              </a:rPr>
              <a:t>Alarmas</a:t>
            </a:r>
            <a:r>
              <a:rPr sz="14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contra incendio</a:t>
            </a:r>
            <a:r>
              <a:rPr sz="14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4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31F20"/>
                </a:solidFill>
                <a:latin typeface="Arial"/>
                <a:cs typeface="Arial"/>
              </a:rPr>
              <a:t>detectores</a:t>
            </a: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 de</a:t>
            </a:r>
            <a:r>
              <a:rPr sz="14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humo.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4250" y="3978383"/>
            <a:ext cx="50165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Señalética.</a:t>
            </a:r>
            <a:r>
              <a:rPr sz="14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Señalética</a:t>
            </a:r>
            <a:r>
              <a:rPr sz="14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31F20"/>
                </a:solidFill>
                <a:latin typeface="Arial"/>
                <a:cs typeface="Arial"/>
              </a:rPr>
              <a:t>varia</a:t>
            </a:r>
            <a:r>
              <a:rPr sz="14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estandarizada</a:t>
            </a:r>
            <a:r>
              <a:rPr sz="14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4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personalizada.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4250" y="6868758"/>
            <a:ext cx="64414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231F20"/>
                </a:solidFill>
                <a:latin typeface="Arial"/>
                <a:cs typeface="Arial"/>
              </a:rPr>
              <a:t>Gabinetes</a:t>
            </a:r>
            <a:r>
              <a:rPr sz="15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231F20"/>
                </a:solidFill>
                <a:latin typeface="Arial"/>
                <a:cs typeface="Arial"/>
              </a:rPr>
              <a:t>y </a:t>
            </a:r>
            <a:r>
              <a:rPr sz="1500" b="1" dirty="0">
                <a:solidFill>
                  <a:srgbClr val="231F20"/>
                </a:solidFill>
                <a:latin typeface="Arial"/>
                <a:cs typeface="Arial"/>
              </a:rPr>
              <a:t>fundas.</a:t>
            </a:r>
            <a:r>
              <a:rPr sz="15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231F20"/>
                </a:solidFill>
                <a:latin typeface="Arial"/>
                <a:cs typeface="Arial"/>
              </a:rPr>
              <a:t>Protegen</a:t>
            </a:r>
            <a:r>
              <a:rPr sz="15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231F20"/>
                </a:solidFill>
                <a:latin typeface="Arial"/>
                <a:cs typeface="Arial"/>
              </a:rPr>
              <a:t>su</a:t>
            </a:r>
            <a:r>
              <a:rPr sz="15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231F20"/>
                </a:solidFill>
                <a:latin typeface="Arial"/>
                <a:cs typeface="Arial"/>
              </a:rPr>
              <a:t>equipo</a:t>
            </a:r>
            <a:r>
              <a:rPr sz="1500" b="1" spc="-5" dirty="0">
                <a:solidFill>
                  <a:srgbClr val="231F20"/>
                </a:solidFill>
                <a:latin typeface="Arial"/>
                <a:cs typeface="Arial"/>
              </a:rPr>
              <a:t> y </a:t>
            </a:r>
            <a:r>
              <a:rPr sz="1500" b="1" dirty="0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sz="1500" b="1" spc="-5" dirty="0">
                <a:solidFill>
                  <a:srgbClr val="231F20"/>
                </a:solidFill>
                <a:latin typeface="Arial"/>
                <a:cs typeface="Arial"/>
              </a:rPr>
              <a:t> vista a </a:t>
            </a:r>
            <a:r>
              <a:rPr sz="1500" b="1" dirty="0">
                <a:solidFill>
                  <a:srgbClr val="231F20"/>
                </a:solidFill>
                <a:latin typeface="Arial"/>
                <a:cs typeface="Arial"/>
              </a:rPr>
              <a:t>las</a:t>
            </a:r>
            <a:r>
              <a:rPr sz="15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231F20"/>
                </a:solidFill>
                <a:latin typeface="Arial"/>
                <a:cs typeface="Arial"/>
              </a:rPr>
              <a:t>instalaciones</a:t>
            </a:r>
            <a:endParaRPr sz="15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61403" y="7444350"/>
            <a:ext cx="600336" cy="176800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58780" y="7366107"/>
            <a:ext cx="1158234" cy="192897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01914" y="4394833"/>
            <a:ext cx="5372103" cy="2305051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731725" y="1755424"/>
            <a:ext cx="6231890" cy="2035175"/>
            <a:chOff x="731725" y="1755424"/>
            <a:chExt cx="6231890" cy="2035175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1725" y="2075082"/>
              <a:ext cx="904916" cy="127819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14650" y="2035014"/>
              <a:ext cx="1748497" cy="130680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42814" y="1755424"/>
              <a:ext cx="2570191" cy="20347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4546" y="3005330"/>
            <a:ext cx="5166356" cy="405078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4" y="7476167"/>
            <a:ext cx="7773670" cy="2582545"/>
            <a:chOff x="104" y="7476167"/>
            <a:chExt cx="7773670" cy="2582545"/>
          </a:xfrm>
        </p:grpSpPr>
        <p:sp>
          <p:nvSpPr>
            <p:cNvPr id="4" name="object 4"/>
            <p:cNvSpPr/>
            <p:nvPr/>
          </p:nvSpPr>
          <p:spPr>
            <a:xfrm>
              <a:off x="2835687" y="9840272"/>
              <a:ext cx="4938395" cy="218440"/>
            </a:xfrm>
            <a:custGeom>
              <a:avLst/>
              <a:gdLst/>
              <a:ahLst/>
              <a:cxnLst/>
              <a:rect l="l" t="t" r="r" b="b"/>
              <a:pathLst>
                <a:path w="4938395" h="218440">
                  <a:moveTo>
                    <a:pt x="321955" y="0"/>
                  </a:moveTo>
                  <a:lnTo>
                    <a:pt x="0" y="217566"/>
                  </a:lnTo>
                  <a:lnTo>
                    <a:pt x="4936586" y="218182"/>
                  </a:lnTo>
                  <a:lnTo>
                    <a:pt x="4937799" y="1904"/>
                  </a:lnTo>
                  <a:lnTo>
                    <a:pt x="32195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4" y="7476167"/>
              <a:ext cx="7772400" cy="2581910"/>
            </a:xfrm>
            <a:custGeom>
              <a:avLst/>
              <a:gdLst/>
              <a:ahLst/>
              <a:cxnLst/>
              <a:rect l="l" t="t" r="r" b="b"/>
              <a:pathLst>
                <a:path w="7772400" h="2581909">
                  <a:moveTo>
                    <a:pt x="0" y="0"/>
                  </a:moveTo>
                  <a:lnTo>
                    <a:pt x="3808" y="2575565"/>
                  </a:lnTo>
                  <a:lnTo>
                    <a:pt x="2661947" y="2581577"/>
                  </a:lnTo>
                  <a:lnTo>
                    <a:pt x="3159442" y="2247903"/>
                  </a:lnTo>
                  <a:lnTo>
                    <a:pt x="7769545" y="2247903"/>
                  </a:lnTo>
                  <a:lnTo>
                    <a:pt x="7772295" y="1987645"/>
                  </a:lnTo>
                  <a:lnTo>
                    <a:pt x="7772295" y="1527807"/>
                  </a:lnTo>
                  <a:lnTo>
                    <a:pt x="1509707" y="1527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-219" y="0"/>
            <a:ext cx="7773034" cy="3637279"/>
            <a:chOff x="-219" y="0"/>
            <a:chExt cx="7773034" cy="3637279"/>
          </a:xfrm>
        </p:grpSpPr>
        <p:sp>
          <p:nvSpPr>
            <p:cNvPr id="7" name="object 7"/>
            <p:cNvSpPr/>
            <p:nvPr/>
          </p:nvSpPr>
          <p:spPr>
            <a:xfrm>
              <a:off x="-219" y="481553"/>
              <a:ext cx="5406390" cy="218440"/>
            </a:xfrm>
            <a:custGeom>
              <a:avLst/>
              <a:gdLst/>
              <a:ahLst/>
              <a:cxnLst/>
              <a:rect l="l" t="t" r="r" b="b"/>
              <a:pathLst>
                <a:path w="5406390" h="218440">
                  <a:moveTo>
                    <a:pt x="5053478" y="0"/>
                  </a:moveTo>
                  <a:lnTo>
                    <a:pt x="0" y="1904"/>
                  </a:lnTo>
                  <a:lnTo>
                    <a:pt x="1328" y="218182"/>
                  </a:lnTo>
                  <a:lnTo>
                    <a:pt x="5405958" y="217566"/>
                  </a:lnTo>
                  <a:lnTo>
                    <a:pt x="505347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7772400" cy="2332990"/>
            </a:xfrm>
            <a:custGeom>
              <a:avLst/>
              <a:gdLst/>
              <a:ahLst/>
              <a:cxnLst/>
              <a:rect l="l" t="t" r="r" b="b"/>
              <a:pathLst>
                <a:path w="7772400" h="2332990">
                  <a:moveTo>
                    <a:pt x="7772342" y="0"/>
                  </a:moveTo>
                  <a:lnTo>
                    <a:pt x="2821186" y="0"/>
                  </a:lnTo>
                  <a:lnTo>
                    <a:pt x="2589480" y="231702"/>
                  </a:lnTo>
                  <a:lnTo>
                    <a:pt x="0" y="231702"/>
                  </a:lnTo>
                  <a:lnTo>
                    <a:pt x="0" y="387913"/>
                  </a:lnTo>
                  <a:lnTo>
                    <a:pt x="5269845" y="387913"/>
                  </a:lnTo>
                  <a:lnTo>
                    <a:pt x="7772400" y="2332517"/>
                  </a:lnTo>
                  <a:lnTo>
                    <a:pt x="7772342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17831" y="133451"/>
              <a:ext cx="1317830" cy="10332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7817" y="2066386"/>
              <a:ext cx="2784834" cy="157081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69763" y="2066453"/>
              <a:ext cx="2784816" cy="1570680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7826" y="3816248"/>
            <a:ext cx="2784817" cy="157068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69763" y="3816248"/>
            <a:ext cx="2784816" cy="157068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2100755" y="1421894"/>
            <a:ext cx="16065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Capacitación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834005" y="9839960"/>
            <a:ext cx="4938395" cy="218440"/>
          </a:xfrm>
          <a:custGeom>
            <a:avLst/>
            <a:gdLst/>
            <a:ahLst/>
            <a:cxnLst/>
            <a:rect l="l" t="t" r="r" b="b"/>
            <a:pathLst>
              <a:path w="4938395" h="218440">
                <a:moveTo>
                  <a:pt x="321955" y="0"/>
                </a:moveTo>
                <a:lnTo>
                  <a:pt x="0" y="217566"/>
                </a:lnTo>
                <a:lnTo>
                  <a:pt x="4936586" y="218182"/>
                </a:lnTo>
                <a:lnTo>
                  <a:pt x="4937799" y="1904"/>
                </a:lnTo>
                <a:lnTo>
                  <a:pt x="32195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-219" y="0"/>
            <a:ext cx="7773034" cy="2332990"/>
            <a:chOff x="-219" y="0"/>
            <a:chExt cx="7773034" cy="2332990"/>
          </a:xfrm>
        </p:grpSpPr>
        <p:sp>
          <p:nvSpPr>
            <p:cNvPr id="7" name="object 7"/>
            <p:cNvSpPr/>
            <p:nvPr/>
          </p:nvSpPr>
          <p:spPr>
            <a:xfrm>
              <a:off x="-219" y="481553"/>
              <a:ext cx="5406390" cy="218440"/>
            </a:xfrm>
            <a:custGeom>
              <a:avLst/>
              <a:gdLst/>
              <a:ahLst/>
              <a:cxnLst/>
              <a:rect l="l" t="t" r="r" b="b"/>
              <a:pathLst>
                <a:path w="5406390" h="218440">
                  <a:moveTo>
                    <a:pt x="5053478" y="0"/>
                  </a:moveTo>
                  <a:lnTo>
                    <a:pt x="0" y="1904"/>
                  </a:lnTo>
                  <a:lnTo>
                    <a:pt x="1328" y="218182"/>
                  </a:lnTo>
                  <a:lnTo>
                    <a:pt x="5405958" y="217566"/>
                  </a:lnTo>
                  <a:lnTo>
                    <a:pt x="505347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7772400" cy="2332990"/>
            </a:xfrm>
            <a:custGeom>
              <a:avLst/>
              <a:gdLst/>
              <a:ahLst/>
              <a:cxnLst/>
              <a:rect l="l" t="t" r="r" b="b"/>
              <a:pathLst>
                <a:path w="7772400" h="2332990">
                  <a:moveTo>
                    <a:pt x="7772342" y="0"/>
                  </a:moveTo>
                  <a:lnTo>
                    <a:pt x="2821186" y="0"/>
                  </a:lnTo>
                  <a:lnTo>
                    <a:pt x="2589480" y="231702"/>
                  </a:lnTo>
                  <a:lnTo>
                    <a:pt x="0" y="231702"/>
                  </a:lnTo>
                  <a:lnTo>
                    <a:pt x="0" y="387913"/>
                  </a:lnTo>
                  <a:lnTo>
                    <a:pt x="5269845" y="387913"/>
                  </a:lnTo>
                  <a:lnTo>
                    <a:pt x="7772400" y="2332517"/>
                  </a:lnTo>
                  <a:lnTo>
                    <a:pt x="7772342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17831" y="133451"/>
              <a:ext cx="1317830" cy="1033272"/>
            </a:xfrm>
            <a:prstGeom prst="rect">
              <a:avLst/>
            </a:prstGeom>
          </p:spPr>
        </p:pic>
      </p:grp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A015D4E-F5E3-5D0E-69E0-AB76259D9C03}"/>
              </a:ext>
            </a:extLst>
          </p:cNvPr>
          <p:cNvSpPr/>
          <p:nvPr/>
        </p:nvSpPr>
        <p:spPr>
          <a:xfrm>
            <a:off x="238204" y="871488"/>
            <a:ext cx="1331927" cy="2624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 </a:t>
            </a:r>
            <a:r>
              <a:rPr lang="es-MX" sz="2000" b="1" dirty="0">
                <a:solidFill>
                  <a:schemeClr val="tx1"/>
                </a:solidFill>
              </a:rPr>
              <a:t>CLIENTES:</a:t>
            </a:r>
            <a:endParaRPr lang="es-MX" b="1" dirty="0">
              <a:solidFill>
                <a:schemeClr val="tx1"/>
              </a:solidFill>
            </a:endParaRPr>
          </a:p>
        </p:txBody>
      </p:sp>
      <p:pic>
        <p:nvPicPr>
          <p:cNvPr id="11" name="685 Imagen">
            <a:extLst>
              <a:ext uri="{FF2B5EF4-FFF2-40B4-BE49-F238E27FC236}">
                <a16:creationId xmlns:a16="http://schemas.microsoft.com/office/drawing/2014/main" id="{BF725326-926B-671A-1541-298BD3E73AF6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0" b="98148" l="4858" r="95951">
                        <a14:foregroundMark x1="61134" y1="30556" x2="61134" y2="30556"/>
                        <a14:foregroundMark x1="62348" y1="38889" x2="62348" y2="38889"/>
                        <a14:foregroundMark x1="56680" y1="44444" x2="55061" y2="47222"/>
                        <a14:foregroundMark x1="53441" y1="25926" x2="53441" y2="25926"/>
                        <a14:foregroundMark x1="51417" y1="22222" x2="51417" y2="22222"/>
                        <a14:foregroundMark x1="49798" y1="22222" x2="49798" y2="22222"/>
                        <a14:foregroundMark x1="49798" y1="22222" x2="49798" y2="22222"/>
                        <a14:foregroundMark x1="44534" y1="22222" x2="53441" y2="35185"/>
                        <a14:foregroundMark x1="51012" y1="11111" x2="59514" y2="51852"/>
                        <a14:foregroundMark x1="59514" y1="51852" x2="58704" y2="52778"/>
                        <a14:foregroundMark x1="54251" y1="20370" x2="61134" y2="21296"/>
                        <a14:foregroundMark x1="57490" y1="11111" x2="41296" y2="10185"/>
                        <a14:foregroundMark x1="46154" y1="4630" x2="49798" y2="6481"/>
                        <a14:foregroundMark x1="37652" y1="13889" x2="48583" y2="56481"/>
                        <a14:foregroundMark x1="48583" y1="56481" x2="62753" y2="51852"/>
                        <a14:foregroundMark x1="52632" y1="48148" x2="38462" y2="21296"/>
                        <a14:foregroundMark x1="8502" y1="75000" x2="52632" y2="75926"/>
                        <a14:foregroundMark x1="52632" y1="75926" x2="87045" y2="74074"/>
                        <a14:foregroundMark x1="87045" y1="74074" x2="8502" y2="83333"/>
                        <a14:foregroundMark x1="8502" y1="83333" x2="81781" y2="89815"/>
                        <a14:foregroundMark x1="81781" y1="89815" x2="83401" y2="89815"/>
                        <a14:foregroundMark x1="92308" y1="88889" x2="6073" y2="92593"/>
                        <a14:foregroundMark x1="6073" y1="92593" x2="6478" y2="83333"/>
                        <a14:foregroundMark x1="9717" y1="75926" x2="75304" y2="73148"/>
                        <a14:foregroundMark x1="68421" y1="71296" x2="5668" y2="67593"/>
                        <a14:foregroundMark x1="5668" y1="67593" x2="5668" y2="67593"/>
                        <a14:foregroundMark x1="85425" y1="72222" x2="96356" y2="91667"/>
                        <a14:foregroundMark x1="88664" y1="94444" x2="34413" y2="98148"/>
                        <a14:foregroundMark x1="6478" y1="75000" x2="4453" y2="93519"/>
                        <a14:backgroundMark x1="81781" y1="50000" x2="81781" y2="50000"/>
                        <a14:backgroundMark x1="83401" y1="33333" x2="83401" y2="33333"/>
                        <a14:backgroundMark x1="28340" y1="25000" x2="28340" y2="25000"/>
                      </a14:backgroundRemoval>
                    </a14:imgEffect>
                  </a14:imgLayer>
                </a14:imgProps>
              </a:ext>
            </a:extLst>
          </a:blip>
          <a:srcRect r="2410"/>
          <a:stretch/>
        </p:blipFill>
        <p:spPr bwMode="auto">
          <a:xfrm>
            <a:off x="758085" y="1371600"/>
            <a:ext cx="1375515" cy="68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EL MEXICANO">
            <a:extLst>
              <a:ext uri="{FF2B5EF4-FFF2-40B4-BE49-F238E27FC236}">
                <a16:creationId xmlns:a16="http://schemas.microsoft.com/office/drawing/2014/main" id="{45AB6036-0190-DE32-7903-04CE73B2D4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2" b="21138"/>
          <a:stretch/>
        </p:blipFill>
        <p:spPr bwMode="auto">
          <a:xfrm>
            <a:off x="4962509" y="2438400"/>
            <a:ext cx="1819291" cy="55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D25C7EA3-5AB5-44A7-D407-71C8098121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0115" y="3429000"/>
            <a:ext cx="1303157" cy="770047"/>
          </a:xfrm>
          <a:prstGeom prst="rect">
            <a:avLst/>
          </a:prstGeom>
        </p:spPr>
      </p:pic>
      <p:pic>
        <p:nvPicPr>
          <p:cNvPr id="1036" name="Picture 12" descr="Transmecanica Everest">
            <a:extLst>
              <a:ext uri="{FF2B5EF4-FFF2-40B4-BE49-F238E27FC236}">
                <a16:creationId xmlns:a16="http://schemas.microsoft.com/office/drawing/2014/main" id="{B8CEFC75-1820-1B68-8FE6-F806EF3EA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91509"/>
            <a:ext cx="1401438" cy="49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ransmecánica Everest - Home | Facebook">
            <a:extLst>
              <a:ext uri="{FF2B5EF4-FFF2-40B4-BE49-F238E27FC236}">
                <a16:creationId xmlns:a16="http://schemas.microsoft.com/office/drawing/2014/main" id="{9C44A0C8-4912-E378-BB83-CC13B5609C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66"/>
          <a:stretch/>
        </p:blipFill>
        <p:spPr bwMode="auto">
          <a:xfrm>
            <a:off x="4800600" y="3506348"/>
            <a:ext cx="735239" cy="91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E0CCF5D-85E0-40DC-3FCC-A320BBD779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3000" y="1447800"/>
            <a:ext cx="1587867" cy="419402"/>
          </a:xfrm>
          <a:prstGeom prst="rect">
            <a:avLst/>
          </a:prstGeom>
        </p:spPr>
      </p:pic>
      <p:pic>
        <p:nvPicPr>
          <p:cNvPr id="1048" name="Picture 24" descr="Servicios El Quijay">
            <a:extLst>
              <a:ext uri="{FF2B5EF4-FFF2-40B4-BE49-F238E27FC236}">
                <a16:creationId xmlns:a16="http://schemas.microsoft.com/office/drawing/2014/main" id="{FBD9D0A1-102E-BD8B-B65A-DE95B79E8E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" t="14881" r="10738" b="15639"/>
          <a:stretch/>
        </p:blipFill>
        <p:spPr bwMode="auto">
          <a:xfrm>
            <a:off x="3180593" y="6172200"/>
            <a:ext cx="1066823" cy="51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Vaughn Manufacturing Company - Tool &amp; Die, Automation, Automation Equipment">
            <a:extLst>
              <a:ext uri="{FF2B5EF4-FFF2-40B4-BE49-F238E27FC236}">
                <a16:creationId xmlns:a16="http://schemas.microsoft.com/office/drawing/2014/main" id="{831685C6-E269-0B96-8D32-507D10426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28" y="6084163"/>
            <a:ext cx="1522278" cy="62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Canacintra León">
            <a:extLst>
              <a:ext uri="{FF2B5EF4-FFF2-40B4-BE49-F238E27FC236}">
                <a16:creationId xmlns:a16="http://schemas.microsoft.com/office/drawing/2014/main" id="{906FFA4F-5BCA-970D-7F9C-88B93CE9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509" y="8633792"/>
            <a:ext cx="662608" cy="66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Gobierno Abierto Guanajuato">
            <a:extLst>
              <a:ext uri="{FF2B5EF4-FFF2-40B4-BE49-F238E27FC236}">
                <a16:creationId xmlns:a16="http://schemas.microsoft.com/office/drawing/2014/main" id="{10A4C48A-45F3-1629-A724-50D312D26E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b="17305"/>
          <a:stretch/>
        </p:blipFill>
        <p:spPr bwMode="auto">
          <a:xfrm>
            <a:off x="617344" y="2161979"/>
            <a:ext cx="1480108" cy="103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27986283-B9CD-0C0F-5A34-90C36B3FB572}"/>
              </a:ext>
            </a:extLst>
          </p:cNvPr>
          <p:cNvSpPr/>
          <p:nvPr/>
        </p:nvSpPr>
        <p:spPr>
          <a:xfrm>
            <a:off x="3550309" y="8713040"/>
            <a:ext cx="1478891" cy="5152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solidFill>
                  <a:schemeClr val="tx1"/>
                </a:solidFill>
              </a:rPr>
              <a:t>MIEMBROS DE CANACINTRA</a:t>
            </a:r>
          </a:p>
        </p:txBody>
      </p:sp>
      <p:pic>
        <p:nvPicPr>
          <p:cNvPr id="1058" name="Picture 34" descr="Caja Popular Mexicana – Cimat.mx">
            <a:extLst>
              <a:ext uri="{FF2B5EF4-FFF2-40B4-BE49-F238E27FC236}">
                <a16:creationId xmlns:a16="http://schemas.microsoft.com/office/drawing/2014/main" id="{361F836D-F933-2CBA-BCF9-CF64766BD2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4" b="94964" l="23670" r="71009">
                        <a14:foregroundMark x1="49908" y1="8273" x2="48440" y2="9353"/>
                        <a14:foregroundMark x1="44954" y1="7194" x2="37615" y2="39928"/>
                        <a14:foregroundMark x1="37615" y1="39928" x2="24954" y2="51799"/>
                        <a14:foregroundMark x1="47523" y1="29137" x2="51009" y2="34173"/>
                        <a14:foregroundMark x1="68624" y1="55396" x2="69174" y2="53597"/>
                        <a14:foregroundMark x1="24587" y1="64029" x2="71927" y2="75899"/>
                        <a14:foregroundMark x1="71927" y1="75899" x2="48624" y2="98201"/>
                        <a14:foregroundMark x1="48624" y1="98201" x2="26972" y2="92446"/>
                        <a14:foregroundMark x1="26972" y1="92446" x2="27523" y2="61871"/>
                        <a14:foregroundMark x1="27523" y1="61871" x2="67523" y2="67266"/>
                        <a14:foregroundMark x1="67523" y1="67266" x2="38165" y2="65108"/>
                        <a14:foregroundMark x1="38165" y1="65108" x2="70275" y2="77338"/>
                        <a14:foregroundMark x1="70275" y1="77338" x2="28257" y2="85252"/>
                        <a14:foregroundMark x1="28257" y1="85252" x2="45321" y2="82734"/>
                        <a14:foregroundMark x1="45321" y1="82734" x2="63303" y2="82734"/>
                        <a14:foregroundMark x1="63303" y1="82734" x2="26422" y2="79496"/>
                        <a14:foregroundMark x1="26422" y1="79496" x2="41101" y2="74820"/>
                        <a14:foregroundMark x1="41101" y1="74820" x2="59450" y2="74820"/>
                        <a14:foregroundMark x1="59450" y1="74820" x2="25505" y2="77698"/>
                        <a14:foregroundMark x1="23853" y1="64388" x2="25321" y2="73741"/>
                        <a14:foregroundMark x1="68624" y1="71583" x2="42569" y2="62230"/>
                        <a14:foregroundMark x1="24404" y1="93165" x2="62752" y2="92086"/>
                        <a14:foregroundMark x1="62752" y1="92086" x2="71009" y2="94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93" r="27451"/>
          <a:stretch/>
        </p:blipFill>
        <p:spPr bwMode="auto">
          <a:xfrm>
            <a:off x="838200" y="7091235"/>
            <a:ext cx="1014599" cy="106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CONALEP Plantel León I">
            <a:extLst>
              <a:ext uri="{FF2B5EF4-FFF2-40B4-BE49-F238E27FC236}">
                <a16:creationId xmlns:a16="http://schemas.microsoft.com/office/drawing/2014/main" id="{2BC0CBF3-5766-0C16-A1FF-CE4107BC3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02"/>
          <a:stretch/>
        </p:blipFill>
        <p:spPr bwMode="auto">
          <a:xfrm>
            <a:off x="3048000" y="4876800"/>
            <a:ext cx="1034384" cy="71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Divisiones | Secaindustrial">
            <a:extLst>
              <a:ext uri="{FF2B5EF4-FFF2-40B4-BE49-F238E27FC236}">
                <a16:creationId xmlns:a16="http://schemas.microsoft.com/office/drawing/2014/main" id="{5F02DF1D-E833-B58A-E63A-6D641D416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564" y="4877212"/>
            <a:ext cx="1894987" cy="60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Image">
            <a:extLst>
              <a:ext uri="{FF2B5EF4-FFF2-40B4-BE49-F238E27FC236}">
                <a16:creationId xmlns:a16="http://schemas.microsoft.com/office/drawing/2014/main" id="{BF701CCA-2DE8-8731-60B1-B29215364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362200"/>
            <a:ext cx="999199" cy="93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TRANSPORTES CASTORES DE BAJA CALIFORNIA - Santa Catarina, Nuevo León,  México | Perfil profesional | LinkedIn">
            <a:extLst>
              <a:ext uri="{FF2B5EF4-FFF2-40B4-BE49-F238E27FC236}">
                <a16:creationId xmlns:a16="http://schemas.microsoft.com/office/drawing/2014/main" id="{E8522B7B-1812-D456-7769-DF6FA378C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925" y="6177336"/>
            <a:ext cx="1999220" cy="49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erramientas BOSCH | SOLUTO">
            <a:extLst>
              <a:ext uri="{FF2B5EF4-FFF2-40B4-BE49-F238E27FC236}">
                <a16:creationId xmlns:a16="http://schemas.microsoft.com/office/drawing/2014/main" id="{08FB246F-9EF6-05B2-F6A5-2E9D8821A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2" b="18768"/>
          <a:stretch/>
        </p:blipFill>
        <p:spPr bwMode="auto">
          <a:xfrm>
            <a:off x="2743200" y="1371600"/>
            <a:ext cx="1828222" cy="60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plainsa | Celaya">
            <a:extLst>
              <a:ext uri="{FF2B5EF4-FFF2-40B4-BE49-F238E27FC236}">
                <a16:creationId xmlns:a16="http://schemas.microsoft.com/office/drawing/2014/main" id="{692194D3-0456-A317-4521-94E62B8B1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986" y="3429000"/>
            <a:ext cx="1343214" cy="114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Equinox Logo - símbolo, significado logotipo, historia, PNG">
            <a:extLst>
              <a:ext uri="{FF2B5EF4-FFF2-40B4-BE49-F238E27FC236}">
                <a16:creationId xmlns:a16="http://schemas.microsoft.com/office/drawing/2014/main" id="{7D161741-E894-4932-D464-5A40C8257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471535"/>
            <a:ext cx="1737360" cy="97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 descr="Logotipo&#10;&#10;Descripción generada automáticamente">
            <a:extLst>
              <a:ext uri="{FF2B5EF4-FFF2-40B4-BE49-F238E27FC236}">
                <a16:creationId xmlns:a16="http://schemas.microsoft.com/office/drawing/2014/main" id="{39B3C44B-68E3-3ACD-20EF-0CDDF8441BC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40" y="8369037"/>
            <a:ext cx="1431860" cy="1079763"/>
          </a:xfrm>
          <a:prstGeom prst="rect">
            <a:avLst/>
          </a:prstGeom>
        </p:spPr>
      </p:pic>
      <p:pic>
        <p:nvPicPr>
          <p:cNvPr id="2" name="Picture 2" descr="clientes2 – SPPAS Seguridad Privada">
            <a:extLst>
              <a:ext uri="{FF2B5EF4-FFF2-40B4-BE49-F238E27FC236}">
                <a16:creationId xmlns:a16="http://schemas.microsoft.com/office/drawing/2014/main" id="{22AE4BCA-3ABC-BB61-FFA7-AF1E32112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7200900"/>
            <a:ext cx="23812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ondumex Cables Jalisco (@CondumexJ) / X">
            <a:extLst>
              <a:ext uri="{FF2B5EF4-FFF2-40B4-BE49-F238E27FC236}">
                <a16:creationId xmlns:a16="http://schemas.microsoft.com/office/drawing/2014/main" id="{0A5739C5-4634-F40E-0A49-8678EC0A7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088" y="6553200"/>
            <a:ext cx="2332991" cy="233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AM Logo Concept 3 by Mike Gangwere on Dribbble">
            <a:extLst>
              <a:ext uri="{FF2B5EF4-FFF2-40B4-BE49-F238E27FC236}">
                <a16:creationId xmlns:a16="http://schemas.microsoft.com/office/drawing/2014/main" id="{7803D14F-4917-8B2D-231B-A8CBFAEC03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4" t="21500" r="15765" b="55334"/>
          <a:stretch/>
        </p:blipFill>
        <p:spPr bwMode="auto">
          <a:xfrm>
            <a:off x="238204" y="4895613"/>
            <a:ext cx="2569476" cy="66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1628</TotalTime>
  <Words>711</Words>
  <Application>Microsoft Office PowerPoint</Application>
  <PresentationFormat>Personalizado</PresentationFormat>
  <Paragraphs>56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Arial MT</vt:lpstr>
      <vt:lpstr>Calibri</vt:lpstr>
      <vt:lpstr>Office Theme</vt:lpstr>
      <vt:lpstr>EXTINTORES DE GUANAJUATO</vt:lpstr>
      <vt:lpstr>MISIÓN</vt:lpstr>
      <vt:lpstr>Catálogo de Productos  y Servicios</vt:lpstr>
      <vt:lpstr>CATALOGO DE PRODUCTOS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      Dictamen TCI 441   NOM 154 SCFI 2005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EXTINTORES DE GUANAJUATO</dc:title>
  <dc:creator>Jesús Telles</dc:creator>
  <cp:lastModifiedBy>Jesús Telles</cp:lastModifiedBy>
  <cp:revision>20</cp:revision>
  <dcterms:created xsi:type="dcterms:W3CDTF">2023-04-05T01:47:27Z</dcterms:created>
  <dcterms:modified xsi:type="dcterms:W3CDTF">2024-07-08T12:00:59Z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2023-04-04T00:00:00Z</vt:filetime>
  </property>
  <property fmtid="{D5CDD505-2E9C-101B-9397-08002B2CF9AE}" pid="3" name="Creator">
    <vt:lpwstr>PDFium</vt:lpwstr>
  </property>
  <property fmtid="{D5CDD505-2E9C-101B-9397-08002B2CF9AE}" pid="4" name="LastSaved">
    <vt:filetime>2023-04-04T00:00:00Z</vt:filetime>
  </property>
</Properties>
</file>